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aleway"/>
      <p:regular r:id="rId39"/>
      <p:bold r:id="rId40"/>
      <p:italic r:id="rId41"/>
      <p:boldItalic r:id="rId42"/>
    </p:embeddedFont>
    <p:embeddedFont>
      <p:font typeface="Roboto"/>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aleway-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7d57b526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7d57b526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80f89b0433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80f89b0433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rgbClr val="333333"/>
                </a:solidFill>
                <a:highlight>
                  <a:srgbClr val="F0F0F0"/>
                </a:highlight>
                <a:latin typeface="Courier New"/>
                <a:ea typeface="Courier New"/>
                <a:cs typeface="Courier New"/>
                <a:sym typeface="Courier New"/>
              </a:rPr>
              <a:t>David M. Blei, Andrew Y. Ng, and Michael I. Jordan. 2003. Latent dirichlet allocation. J. Mach. Learn. Res. 3, null (3/1/2003), 993–1022.</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0f89b0433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0f89b0433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0f89b0433_3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0f89b0433_3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dd36587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8dd36587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678e3f45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678e3f45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6dd1ce74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96dd1ce74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7d57b526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87d57b526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ca94653e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ca94653e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43541"/>
                </a:solidFill>
                <a:latin typeface="Roboto"/>
                <a:ea typeface="Roboto"/>
                <a:cs typeface="Roboto"/>
                <a:sym typeface="Roboto"/>
              </a:rPr>
              <a:t>Under situations where (1) nonmalignant cell types are of low heterogeneity across bulk samples and (2) they are presented at substantial fractions—for example, &gt;1%—in at least one bulk sample, it is beneficial to leverage the information shared across bulks to improve the estimates of cell type fractions.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80f89b0433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80f89b0433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43541"/>
                </a:solidFill>
                <a:latin typeface="Roboto"/>
                <a:ea typeface="Roboto"/>
                <a:cs typeface="Roboto"/>
                <a:sym typeface="Roboto"/>
              </a:rPr>
              <a:t>Under situations where (1) nonmalignant cell types are of low heterogeneity across bulk samples and (2) they are presented at substantial fractions—for example, &gt;1%—in at least one bulk sample, it is beneficial to leverage the information shared across bulks to improve the estimates of cell type fractions.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0f89b0433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80f89b0433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Existing  deconvolution methods </a:t>
            </a:r>
            <a:endParaRPr sz="1300">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Assumptions about the difference in dist.  between the reference and bulk</a:t>
            </a:r>
            <a:endParaRPr>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Technical and biological batch variation between bulk and scRNA-seq </a:t>
            </a:r>
            <a:endParaRPr>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Not fully supported prediction of gene expression in a heterogeneous population of tumor cells.</a:t>
            </a:r>
            <a:endParaRPr>
              <a:solidFill>
                <a:srgbClr val="595959"/>
              </a:solidFill>
              <a:latin typeface="Lato"/>
              <a:ea typeface="Lato"/>
              <a:cs typeface="Lato"/>
              <a:sym typeface="Lato"/>
            </a:endParaRPr>
          </a:p>
          <a:p>
            <a:pPr indent="-311150" lvl="0" marL="457200" rtl="0" algn="l">
              <a:lnSpc>
                <a:spcPct val="15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key questions:</a:t>
            </a:r>
            <a:endParaRPr sz="1300">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How do malignant cells affect the composition of non-malignant cells in the TME*? </a:t>
            </a:r>
            <a:endParaRPr>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Which genes are correlated with these interactions？</a:t>
            </a:r>
            <a:endParaRPr>
              <a:solidFill>
                <a:srgbClr val="595959"/>
              </a:solidFill>
              <a:latin typeface="Lato"/>
              <a:ea typeface="Lato"/>
              <a:cs typeface="Lato"/>
              <a:sym typeface="Lato"/>
            </a:endParaRPr>
          </a:p>
          <a:p>
            <a:pPr indent="-311150" lvl="0" marL="457200" rtl="0" algn="l">
              <a:lnSpc>
                <a:spcPct val="15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BayesPrime:</a:t>
            </a:r>
            <a:endParaRPr sz="1300">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Assume the </a:t>
            </a:r>
            <a:r>
              <a:rPr lang="en" u="sng">
                <a:solidFill>
                  <a:srgbClr val="595959"/>
                </a:solidFill>
                <a:latin typeface="Lato"/>
                <a:ea typeface="Lato"/>
                <a:cs typeface="Lato"/>
                <a:sym typeface="Lato"/>
              </a:rPr>
              <a:t>proportion of reads </a:t>
            </a:r>
            <a:r>
              <a:rPr lang="en">
                <a:solidFill>
                  <a:srgbClr val="595959"/>
                </a:solidFill>
                <a:latin typeface="Lato"/>
                <a:ea typeface="Lato"/>
                <a:cs typeface="Lato"/>
                <a:sym typeface="Lato"/>
              </a:rPr>
              <a:t> from each cell type is proportion to  </a:t>
            </a:r>
            <a:r>
              <a:rPr lang="en" u="sng">
                <a:solidFill>
                  <a:srgbClr val="595959"/>
                </a:solidFill>
                <a:latin typeface="Lato"/>
                <a:ea typeface="Lato"/>
                <a:cs typeface="Lato"/>
                <a:sym typeface="Lato"/>
              </a:rPr>
              <a:t>expression level of genes</a:t>
            </a:r>
            <a:r>
              <a:rPr lang="en">
                <a:solidFill>
                  <a:srgbClr val="595959"/>
                </a:solidFill>
                <a:latin typeface="Lato"/>
                <a:ea typeface="Lato"/>
                <a:cs typeface="Lato"/>
                <a:sym typeface="Lato"/>
              </a:rPr>
              <a:t> in each cell type</a:t>
            </a:r>
            <a:endParaRPr>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Accommodate differences between the single-cell reference and bulk</a:t>
            </a:r>
            <a:endParaRPr>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The uncertainty in each estimate can be marginalized out from the joint posterior.</a:t>
            </a:r>
            <a:endParaRPr>
              <a:solidFill>
                <a:srgbClr val="595959"/>
              </a:solidFill>
              <a:latin typeface="Lato"/>
              <a:ea typeface="Lato"/>
              <a:cs typeface="Lato"/>
              <a:sym typeface="Lato"/>
            </a:endParaRPr>
          </a:p>
          <a:p>
            <a:pPr indent="-311150" lvl="0" marL="457200" rtl="0" algn="l">
              <a:lnSpc>
                <a:spcPct val="15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Dataset: </a:t>
            </a:r>
            <a:endParaRPr sz="1300">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1,412 bulk RNA-seq and 85 scRNA-seq samples from the TCGA from three tumor types: GBM, HNSCC, and SKCM</a:t>
            </a:r>
            <a:endParaRPr>
              <a:solidFill>
                <a:srgbClr val="595959"/>
              </a:solidFill>
              <a:latin typeface="Lato"/>
              <a:ea typeface="Lato"/>
              <a:cs typeface="Lato"/>
              <a:sym typeface="Lato"/>
            </a:endParaRPr>
          </a:p>
          <a:p>
            <a:pPr indent="-298450" lvl="1" marL="9144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pseudo-bulk RNA-seq data &amp; ground truth obtained by orthogonal strategies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025a6785ee06cd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025a6785ee06cd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6dd1ce74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6dd1ce74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80f89b0433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80f89b0433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ω, η, and Z are all latent variables and are marginally dependent on each other, direct inference can be difficult. Considering the advantage of marginalizing nuance variables5, we use the Expectation-maximization (EM) algorithm to optimize η while marginalizing 𝜔 and V.</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87d57b526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87d57b526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sz="1200">
                <a:solidFill>
                  <a:srgbClr val="374151"/>
                </a:solidFill>
                <a:highlight>
                  <a:srgbClr val="F7F7F8"/>
                </a:highlight>
                <a:latin typeface="Roboto"/>
                <a:ea typeface="Roboto"/>
                <a:cs typeface="Roboto"/>
                <a:sym typeface="Roboto"/>
              </a:rPr>
              <a:t>**1. ** Expectation (E-step): In the first step, the algorithm makes an educated guess about the missing or hidden information in the data. It computes the probability of each possible scenario given the observed data. Think of it as estimating what the missing data might look like based on what you already know.</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0"/>
              </a:spcAft>
              <a:buNone/>
            </a:pPr>
            <a:r>
              <a:rPr lang="en" sz="1200">
                <a:solidFill>
                  <a:srgbClr val="374151"/>
                </a:solidFill>
                <a:highlight>
                  <a:srgbClr val="F7F7F8"/>
                </a:highlight>
                <a:latin typeface="Roboto"/>
                <a:ea typeface="Roboto"/>
                <a:cs typeface="Roboto"/>
                <a:sym typeface="Roboto"/>
              </a:rPr>
              <a:t>**2. ** Maximization (M-step): In the second step, the algorithm uses the observed data and the educated guesses from the E-step to refine its understanding of the underlying parameters of the model. It adjusts the parameters to maximize the likelihood of the observed data. Essentially, it updates the model based on the new, more complete information obtained from the E-step.</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1500"/>
              </a:spcAft>
              <a:buNone/>
            </a:pPr>
            <a:r>
              <a:rPr lang="en" sz="1200">
                <a:solidFill>
                  <a:srgbClr val="374151"/>
                </a:solidFill>
                <a:highlight>
                  <a:srgbClr val="F7F7F8"/>
                </a:highlight>
                <a:latin typeface="Roboto"/>
                <a:ea typeface="Roboto"/>
                <a:cs typeface="Roboto"/>
                <a:sym typeface="Roboto"/>
              </a:rPr>
              <a:t>These two steps (Expectation and Maximization) are repeated iteratively. With each iteration, the algorithm refines its estimates of both the missing data and the model parameters. The process continues until the estimates converge to a stable solution, meaning they no longer change significantly between iterations.</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96dd1ce741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96dd1ce741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sz="1200">
                <a:solidFill>
                  <a:srgbClr val="374151"/>
                </a:solidFill>
                <a:highlight>
                  <a:srgbClr val="F7F7F8"/>
                </a:highlight>
                <a:latin typeface="Roboto"/>
                <a:ea typeface="Roboto"/>
                <a:cs typeface="Roboto"/>
                <a:sym typeface="Roboto"/>
              </a:rPr>
              <a:t>**1. ** Expectation (E-step): In the first step, the algorithm makes an educated guess about the missing or hidden information in the data. It computes the probability of each possible scenario given the observed data. Think of it as estimating what the missing data might look like based on what you already know.</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0"/>
              </a:spcAft>
              <a:buNone/>
            </a:pPr>
            <a:r>
              <a:rPr lang="en" sz="1200">
                <a:solidFill>
                  <a:srgbClr val="374151"/>
                </a:solidFill>
                <a:highlight>
                  <a:srgbClr val="F7F7F8"/>
                </a:highlight>
                <a:latin typeface="Roboto"/>
                <a:ea typeface="Roboto"/>
                <a:cs typeface="Roboto"/>
                <a:sym typeface="Roboto"/>
              </a:rPr>
              <a:t>**2. ** Maximization (M-step): In the second step, the algorithm uses the observed data and the educated guesses from the E-step to refine its understanding of the underlying parameters of the model. It adjusts the parameters to maximize the likelihood of the observed data. Essentially, it updates the model based on the new, more complete information obtained from the E-step.</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1500"/>
              </a:spcAft>
              <a:buNone/>
            </a:pPr>
            <a:r>
              <a:rPr lang="en" sz="1200">
                <a:solidFill>
                  <a:srgbClr val="374151"/>
                </a:solidFill>
                <a:highlight>
                  <a:srgbClr val="F7F7F8"/>
                </a:highlight>
                <a:latin typeface="Roboto"/>
                <a:ea typeface="Roboto"/>
                <a:cs typeface="Roboto"/>
                <a:sym typeface="Roboto"/>
              </a:rPr>
              <a:t>These two steps (Expectation and Maximization) are repeated iteratively. With each iteration, the algorithm refines its estimates of both the missing data and the model parameters. The process continues until the estimates converge to a stable solution, meaning they no longer change significantly between iterations.</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5ca94653e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5ca94653e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300">
                <a:solidFill>
                  <a:srgbClr val="595959"/>
                </a:solidFill>
                <a:latin typeface="Lato"/>
                <a:ea typeface="Lato"/>
                <a:cs typeface="Lato"/>
                <a:sym typeface="Lato"/>
              </a:rPr>
              <a:t>Posterior Q is sampled by E step</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9d1353d7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9d1353d7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678e3f4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9678e3f4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99d1353d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99d1353d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5b79d801932a1f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b79d801932a1f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4ad87c662d58584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ad87c662d58584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99d1353d7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99d1353d7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87d57b526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87d57b526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550cbf531ed206a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50cbf531ed206a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50cbf531ed206a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50cbf531ed206a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550cbf531ed206a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550cbf531ed206a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4ad87c662d58584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ad87c662d58584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90d9fe59e5809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90d9fe59e5809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55bc8d3d2b49854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5bc8d3d2b49854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5bc8d3d2b49854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5bc8d3d2b49854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122cf79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122cf79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0f89b043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0f89b043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05000"/>
              </a:lnSpc>
              <a:spcBef>
                <a:spcPts val="0"/>
              </a:spcBef>
              <a:spcAft>
                <a:spcPts val="0"/>
              </a:spcAft>
              <a:buClr>
                <a:schemeClr val="dk1"/>
              </a:buClr>
              <a:buSzPts val="852"/>
              <a:buFont typeface="Arial"/>
              <a:buNone/>
            </a:pPr>
            <a:r>
              <a:rPr lang="en" sz="1207">
                <a:solidFill>
                  <a:srgbClr val="595959"/>
                </a:solidFill>
                <a:latin typeface="Lato"/>
                <a:ea typeface="Lato"/>
                <a:cs typeface="Lato"/>
                <a:sym typeface="Lato"/>
              </a:rPr>
              <a:t>maximum likelihood estimator of multinomial distribution such that	                    	  and    </a:t>
            </a:r>
            <a:endParaRPr sz="1207">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810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941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0" name="Shape 70"/>
        <p:cNvGrpSpPr/>
        <p:nvPr/>
      </p:nvGrpSpPr>
      <p:grpSpPr>
        <a:xfrm>
          <a:off x="0" y="0"/>
          <a:ext cx="0" cy="0"/>
          <a:chOff x="0" y="0"/>
          <a:chExt cx="0" cy="0"/>
        </a:xfrm>
      </p:grpSpPr>
      <p:grpSp>
        <p:nvGrpSpPr>
          <p:cNvPr id="71" name="Google Shape;71;p11"/>
          <p:cNvGrpSpPr/>
          <p:nvPr/>
        </p:nvGrpSpPr>
        <p:grpSpPr>
          <a:xfrm>
            <a:off x="830392" y="4169130"/>
            <a:ext cx="745763" cy="45826"/>
            <a:chOff x="4580561" y="2589004"/>
            <a:chExt cx="1064464" cy="25200"/>
          </a:xfrm>
        </p:grpSpPr>
        <p:sp>
          <p:nvSpPr>
            <p:cNvPr id="72" name="Google Shape;72;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5" name="Google Shape;75;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6" name="Google Shape;76;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810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941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5" name="Google Shape;25;p4"/>
          <p:cNvGrpSpPr/>
          <p:nvPr/>
        </p:nvGrpSpPr>
        <p:grpSpPr>
          <a:xfrm>
            <a:off x="830392" y="429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556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1316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grpSp>
        <p:nvGrpSpPr>
          <p:cNvPr id="31" name="Google Shape;31;p5"/>
          <p:cNvGrpSpPr/>
          <p:nvPr/>
        </p:nvGrpSpPr>
        <p:grpSpPr>
          <a:xfrm>
            <a:off x="830392" y="429256"/>
            <a:ext cx="745763" cy="45826"/>
            <a:chOff x="4580561" y="2589004"/>
            <a:chExt cx="1064464" cy="25200"/>
          </a:xfrm>
        </p:grpSpPr>
        <p:sp>
          <p:nvSpPr>
            <p:cNvPr id="32" name="Google Shape;3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5"/>
          <p:cNvSpPr txBox="1"/>
          <p:nvPr>
            <p:ph type="title"/>
          </p:nvPr>
        </p:nvSpPr>
        <p:spPr>
          <a:xfrm>
            <a:off x="729450" y="556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5" name="Google Shape;35;p5"/>
          <p:cNvSpPr txBox="1"/>
          <p:nvPr>
            <p:ph idx="1" type="body"/>
          </p:nvPr>
        </p:nvSpPr>
        <p:spPr>
          <a:xfrm>
            <a:off x="729325" y="1316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6" name="Google Shape;36;p5"/>
          <p:cNvSpPr txBox="1"/>
          <p:nvPr>
            <p:ph idx="2" type="body"/>
          </p:nvPr>
        </p:nvSpPr>
        <p:spPr>
          <a:xfrm>
            <a:off x="4643604" y="1316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 name="Google Shape;37;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grpSp>
        <p:nvGrpSpPr>
          <p:cNvPr id="39" name="Google Shape;39;p6"/>
          <p:cNvGrpSpPr/>
          <p:nvPr/>
        </p:nvGrpSpPr>
        <p:grpSpPr>
          <a:xfrm>
            <a:off x="830392" y="429256"/>
            <a:ext cx="745763" cy="45826"/>
            <a:chOff x="4580561" y="2589004"/>
            <a:chExt cx="1064464" cy="25200"/>
          </a:xfrm>
        </p:grpSpPr>
        <p:sp>
          <p:nvSpPr>
            <p:cNvPr id="40" name="Google Shape;4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6"/>
          <p:cNvSpPr txBox="1"/>
          <p:nvPr>
            <p:ph type="title"/>
          </p:nvPr>
        </p:nvSpPr>
        <p:spPr>
          <a:xfrm>
            <a:off x="729450" y="556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3" name="Google Shape;43;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7"/>
          <p:cNvGrpSpPr/>
          <p:nvPr/>
        </p:nvGrpSpPr>
        <p:grpSpPr>
          <a:xfrm>
            <a:off x="830392" y="810256"/>
            <a:ext cx="745763" cy="45826"/>
            <a:chOff x="4580561" y="2589004"/>
            <a:chExt cx="1064464" cy="25200"/>
          </a:xfrm>
        </p:grpSpPr>
        <p:sp>
          <p:nvSpPr>
            <p:cNvPr id="47" name="Google Shape;47;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7"/>
          <p:cNvSpPr txBox="1"/>
          <p:nvPr>
            <p:ph type="title"/>
          </p:nvPr>
        </p:nvSpPr>
        <p:spPr>
          <a:xfrm>
            <a:off x="730000" y="937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0" name="Google Shape;50;p7"/>
          <p:cNvSpPr txBox="1"/>
          <p:nvPr>
            <p:ph idx="1" type="body"/>
          </p:nvPr>
        </p:nvSpPr>
        <p:spPr>
          <a:xfrm>
            <a:off x="721225" y="21721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 name="Google Shape;51;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2" name="Shape 52"/>
        <p:cNvGrpSpPr/>
        <p:nvPr/>
      </p:nvGrpSpPr>
      <p:grpSpPr>
        <a:xfrm>
          <a:off x="0" y="0"/>
          <a:ext cx="0" cy="0"/>
          <a:chOff x="0" y="0"/>
          <a:chExt cx="0" cy="0"/>
        </a:xfrm>
      </p:grpSpPr>
      <p:grpSp>
        <p:nvGrpSpPr>
          <p:cNvPr id="53" name="Google Shape;53;p8"/>
          <p:cNvGrpSpPr/>
          <p:nvPr/>
        </p:nvGrpSpPr>
        <p:grpSpPr>
          <a:xfrm>
            <a:off x="830392" y="4169130"/>
            <a:ext cx="745763" cy="45826"/>
            <a:chOff x="4580561" y="2589004"/>
            <a:chExt cx="1064464" cy="25200"/>
          </a:xfrm>
        </p:grpSpPr>
        <p:sp>
          <p:nvSpPr>
            <p:cNvPr id="54" name="Google Shape;54;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57" name="Google Shape;57;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p:nvPr/>
        </p:nvSpPr>
        <p:spPr>
          <a:xfrm>
            <a:off x="-341200" y="42650"/>
            <a:ext cx="4572000" cy="510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9"/>
          <p:cNvGrpSpPr/>
          <p:nvPr/>
        </p:nvGrpSpPr>
        <p:grpSpPr>
          <a:xfrm>
            <a:off x="525592" y="1191256"/>
            <a:ext cx="745763" cy="45826"/>
            <a:chOff x="4580561" y="2589004"/>
            <a:chExt cx="1064464" cy="25200"/>
          </a:xfrm>
        </p:grpSpPr>
        <p:sp>
          <p:nvSpPr>
            <p:cNvPr id="61" name="Google Shape;61;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9"/>
          <p:cNvSpPr txBox="1"/>
          <p:nvPr>
            <p:ph type="title"/>
          </p:nvPr>
        </p:nvSpPr>
        <p:spPr>
          <a:xfrm>
            <a:off x="4252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4" name="Google Shape;64;p9"/>
          <p:cNvSpPr txBox="1"/>
          <p:nvPr>
            <p:ph idx="1" type="subTitle"/>
          </p:nvPr>
        </p:nvSpPr>
        <p:spPr>
          <a:xfrm>
            <a:off x="4201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5" name="Google Shape;65;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69" name="Google Shape;69;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0000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jp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33.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jp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1.jpg"/><Relationship Id="rId4" Type="http://schemas.openxmlformats.org/officeDocument/2006/relationships/image" Target="../media/image45.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27.jpg"/></Relationships>
</file>

<file path=ppt/slides/_rels/slide18.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58.png"/><Relationship Id="rId7" Type="http://schemas.openxmlformats.org/officeDocument/2006/relationships/image" Target="../media/image35.png"/><Relationship Id="rId8"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71.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62.png"/><Relationship Id="rId8"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62.png"/><Relationship Id="rId5"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64.png"/><Relationship Id="rId6" Type="http://schemas.openxmlformats.org/officeDocument/2006/relationships/image" Target="../media/image75.png"/><Relationship Id="rId7"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5.png"/><Relationship Id="rId4" Type="http://schemas.openxmlformats.org/officeDocument/2006/relationships/hyperlink" Target="https://en.wikipedia.org/wiki/Expectation%E2%80%93maximization_algorithm" TargetMode="External"/></Relationships>
</file>

<file path=ppt/slides/_rels/slide24.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8.png"/><Relationship Id="rId4" Type="http://schemas.openxmlformats.org/officeDocument/2006/relationships/image" Target="../media/image80.png"/><Relationship Id="rId9"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81.png"/><Relationship Id="rId8" Type="http://schemas.openxmlformats.org/officeDocument/2006/relationships/image" Target="../media/image70.png"/></Relationships>
</file>

<file path=ppt/slides/_rels/slide25.xml.rels><?xml version="1.0" encoding="UTF-8" standalone="yes"?><Relationships xmlns="http://schemas.openxmlformats.org/package/2006/relationships"><Relationship Id="rId11" Type="http://schemas.openxmlformats.org/officeDocument/2006/relationships/image" Target="../media/image91.png"/><Relationship Id="rId10" Type="http://schemas.openxmlformats.org/officeDocument/2006/relationships/image" Target="../media/image83.png"/><Relationship Id="rId12"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3.png"/><Relationship Id="rId4" Type="http://schemas.openxmlformats.org/officeDocument/2006/relationships/image" Target="../media/image86.png"/><Relationship Id="rId9" Type="http://schemas.openxmlformats.org/officeDocument/2006/relationships/image" Target="../media/image90.png"/><Relationship Id="rId5" Type="http://schemas.openxmlformats.org/officeDocument/2006/relationships/image" Target="../media/image79.png"/><Relationship Id="rId6" Type="http://schemas.openxmlformats.org/officeDocument/2006/relationships/image" Target="../media/image78.png"/><Relationship Id="rId7" Type="http://schemas.openxmlformats.org/officeDocument/2006/relationships/image" Target="../media/image77.png"/><Relationship Id="rId8"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4.png"/><Relationship Id="rId4" Type="http://schemas.openxmlformats.org/officeDocument/2006/relationships/image" Target="../media/image95.png"/><Relationship Id="rId5"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8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jpg"/><Relationship Id="rId4" Type="http://schemas.openxmlformats.org/officeDocument/2006/relationships/image" Target="../media/image1.png"/><Relationship Id="rId5" Type="http://schemas.openxmlformats.org/officeDocument/2006/relationships/image" Target="../media/image27.jp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4.png"/><Relationship Id="rId13" Type="http://schemas.openxmlformats.org/officeDocument/2006/relationships/image" Target="../media/image15.png"/><Relationship Id="rId12"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7.png"/><Relationship Id="rId15" Type="http://schemas.openxmlformats.org/officeDocument/2006/relationships/image" Target="../media/image18.png"/><Relationship Id="rId14" Type="http://schemas.openxmlformats.org/officeDocument/2006/relationships/image" Target="../media/image17.png"/><Relationship Id="rId17" Type="http://schemas.openxmlformats.org/officeDocument/2006/relationships/image" Target="../media/image20.png"/><Relationship Id="rId16"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2.png"/><Relationship Id="rId18" Type="http://schemas.openxmlformats.org/officeDocument/2006/relationships/image" Target="../media/image24.png"/><Relationship Id="rId7" Type="http://schemas.openxmlformats.org/officeDocument/2006/relationships/image" Target="../media/image2.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3"/>
          <p:cNvSpPr txBox="1"/>
          <p:nvPr>
            <p:ph type="ctrTitle"/>
          </p:nvPr>
        </p:nvSpPr>
        <p:spPr>
          <a:xfrm>
            <a:off x="729450" y="941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1480"/>
              <a:t>Chu, T., Wang, Z., Pe’er, D. et al. </a:t>
            </a:r>
            <a:r>
              <a:rPr lang="en" sz="2380"/>
              <a:t>Cell type and gene expression deconvolution with </a:t>
            </a:r>
            <a:r>
              <a:rPr lang="en" sz="2380" u="sng"/>
              <a:t>BayesPrism</a:t>
            </a:r>
            <a:r>
              <a:rPr lang="en" sz="2380"/>
              <a:t> enables Bayesian integrative analysis across bulk and single-cell RNA sequencing in oncology</a:t>
            </a:r>
            <a:r>
              <a:rPr lang="en" sz="2380"/>
              <a:t>. </a:t>
            </a:r>
            <a:r>
              <a:rPr b="0" lang="en" sz="1480"/>
              <a:t>Nature Cancer 3, 505–517 (2022). https://doi.org/10.1038/s43018-022-00356-3</a:t>
            </a:r>
            <a:endParaRPr b="0" sz="1480"/>
          </a:p>
        </p:txBody>
      </p:sp>
      <p:sp>
        <p:nvSpPr>
          <p:cNvPr id="84" name="Google Shape;84;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Presentation for Directed </a:t>
            </a:r>
            <a:r>
              <a:rPr lang="en"/>
              <a:t>Study </a:t>
            </a:r>
            <a:r>
              <a:rPr lang="en"/>
              <a:t>Course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7276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part 1</a:t>
            </a:r>
            <a:endParaRPr/>
          </a:p>
        </p:txBody>
      </p:sp>
      <p:pic>
        <p:nvPicPr>
          <p:cNvPr id="190" name="Google Shape;190;p22"/>
          <p:cNvPicPr preferRelativeResize="0"/>
          <p:nvPr/>
        </p:nvPicPr>
        <p:blipFill rotWithShape="1">
          <a:blip r:embed="rId3">
            <a:alphaModFix/>
          </a:blip>
          <a:srcRect b="826" l="0" r="0" t="835"/>
          <a:stretch/>
        </p:blipFill>
        <p:spPr>
          <a:xfrm>
            <a:off x="729450" y="1091850"/>
            <a:ext cx="8088735" cy="3997475"/>
          </a:xfrm>
          <a:prstGeom prst="rect">
            <a:avLst/>
          </a:prstGeom>
          <a:noFill/>
          <a:ln>
            <a:noFill/>
          </a:ln>
        </p:spPr>
      </p:pic>
      <p:sp>
        <p:nvSpPr>
          <p:cNvPr id="191" name="Google Shape;191;p22"/>
          <p:cNvSpPr txBox="1"/>
          <p:nvPr/>
        </p:nvSpPr>
        <p:spPr>
          <a:xfrm>
            <a:off x="120950" y="4077325"/>
            <a:ext cx="60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S</a:t>
            </a:r>
            <a:r>
              <a:rPr lang="en" sz="1100">
                <a:latin typeface="Lato"/>
                <a:ea typeface="Lato"/>
                <a:cs typeface="Lato"/>
                <a:sym typeface="Lato"/>
              </a:rPr>
              <a:t>tep  2</a:t>
            </a:r>
            <a:endParaRPr sz="1100">
              <a:latin typeface="Lato"/>
              <a:ea typeface="Lato"/>
              <a:cs typeface="Lato"/>
              <a:sym typeface="Lato"/>
            </a:endParaRPr>
          </a:p>
        </p:txBody>
      </p:sp>
      <p:sp>
        <p:nvSpPr>
          <p:cNvPr id="192" name="Google Shape;192;p22"/>
          <p:cNvSpPr txBox="1"/>
          <p:nvPr/>
        </p:nvSpPr>
        <p:spPr>
          <a:xfrm>
            <a:off x="120950" y="1475625"/>
            <a:ext cx="60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Step 1</a:t>
            </a:r>
            <a:endParaRPr sz="1100">
              <a:latin typeface="Lato"/>
              <a:ea typeface="Lato"/>
              <a:cs typeface="Lato"/>
              <a:sym typeface="Lato"/>
            </a:endParaRPr>
          </a:p>
        </p:txBody>
      </p:sp>
      <p:pic>
        <p:nvPicPr>
          <p:cNvPr id="193" name="Google Shape;193;p22"/>
          <p:cNvPicPr preferRelativeResize="0"/>
          <p:nvPr/>
        </p:nvPicPr>
        <p:blipFill>
          <a:blip r:embed="rId4">
            <a:alphaModFix/>
          </a:blip>
          <a:stretch>
            <a:fillRect/>
          </a:stretch>
        </p:blipFill>
        <p:spPr>
          <a:xfrm>
            <a:off x="6819375" y="2972725"/>
            <a:ext cx="2238416" cy="21166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Gibbs sampling</a:t>
            </a:r>
            <a:endParaRPr/>
          </a:p>
        </p:txBody>
      </p:sp>
      <p:sp>
        <p:nvSpPr>
          <p:cNvPr id="199" name="Google Shape;199;p23"/>
          <p:cNvSpPr txBox="1"/>
          <p:nvPr>
            <p:ph idx="1" type="body"/>
          </p:nvPr>
        </p:nvSpPr>
        <p:spPr>
          <a:xfrm>
            <a:off x="729450" y="1316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50">
                <a:solidFill>
                  <a:srgbClr val="222222"/>
                </a:solidFill>
                <a:highlight>
                  <a:srgbClr val="FFFFFF"/>
                </a:highlight>
              </a:rPr>
              <a:t>Latent Dirichlet Allocation (LDA)</a:t>
            </a:r>
            <a:endParaRPr b="1" sz="1350">
              <a:solidFill>
                <a:srgbClr val="222222"/>
              </a:solidFill>
              <a:highlight>
                <a:srgbClr val="FFFFFF"/>
              </a:highlight>
            </a:endParaRPr>
          </a:p>
          <a:p>
            <a:pPr indent="0" lvl="0" marL="0" rtl="0" algn="l">
              <a:spcBef>
                <a:spcPts val="1200"/>
              </a:spcBef>
              <a:spcAft>
                <a:spcPts val="0"/>
              </a:spcAft>
              <a:buNone/>
            </a:pPr>
            <a:r>
              <a:rPr b="1" lang="en" sz="1350">
                <a:solidFill>
                  <a:srgbClr val="222222"/>
                </a:solidFill>
                <a:highlight>
                  <a:srgbClr val="FFFFFF"/>
                </a:highlight>
              </a:rPr>
              <a:t>Idea</a:t>
            </a:r>
            <a:r>
              <a:rPr lang="en" sz="1350">
                <a:solidFill>
                  <a:srgbClr val="222222"/>
                </a:solidFill>
                <a:highlight>
                  <a:srgbClr val="FFFFFF"/>
                </a:highlight>
              </a:rPr>
              <a:t>: Assume documents are represented as random mixtures over latent topics, where each topic is characterized by a distribution over words. </a:t>
            </a:r>
            <a:r>
              <a:rPr b="1" lang="en" sz="1350">
                <a:solidFill>
                  <a:srgbClr val="222222"/>
                </a:solidFill>
                <a:highlight>
                  <a:srgbClr val="FFFFFF"/>
                </a:highlight>
              </a:rPr>
              <a:t>Generate a probabilistic model of a corpus that not only assigns high probability to members of the corpus, </a:t>
            </a:r>
            <a:r>
              <a:rPr lang="en" sz="1350">
                <a:solidFill>
                  <a:srgbClr val="222222"/>
                </a:solidFill>
                <a:highlight>
                  <a:srgbClr val="FFFFFF"/>
                </a:highlight>
              </a:rPr>
              <a:t>but also assigns high probability to other “similar” documents.</a:t>
            </a:r>
            <a:endParaRPr sz="1250">
              <a:solidFill>
                <a:srgbClr val="222222"/>
              </a:solidFill>
              <a:highlight>
                <a:srgbClr val="FFFFFF"/>
              </a:highlight>
            </a:endParaRPr>
          </a:p>
          <a:p>
            <a:pPr indent="0" lvl="0" marL="0" rtl="0" algn="l">
              <a:spcBef>
                <a:spcPts val="1200"/>
              </a:spcBef>
              <a:spcAft>
                <a:spcPts val="1200"/>
              </a:spcAft>
              <a:buNone/>
            </a:pPr>
            <a:r>
              <a:t/>
            </a:r>
            <a:endParaRPr sz="1350">
              <a:solidFill>
                <a:srgbClr val="222222"/>
              </a:solidFill>
              <a:highlight>
                <a:srgbClr val="FFFFFF"/>
              </a:highlight>
            </a:endParaRPr>
          </a:p>
        </p:txBody>
      </p:sp>
      <p:pic>
        <p:nvPicPr>
          <p:cNvPr id="200" name="Google Shape;200;p23"/>
          <p:cNvPicPr preferRelativeResize="0"/>
          <p:nvPr/>
        </p:nvPicPr>
        <p:blipFill>
          <a:blip r:embed="rId3">
            <a:alphaModFix/>
          </a:blip>
          <a:stretch>
            <a:fillRect/>
          </a:stretch>
        </p:blipFill>
        <p:spPr>
          <a:xfrm>
            <a:off x="814175" y="2990975"/>
            <a:ext cx="6332050" cy="1551200"/>
          </a:xfrm>
          <a:prstGeom prst="rect">
            <a:avLst/>
          </a:prstGeom>
          <a:noFill/>
          <a:ln>
            <a:noFill/>
          </a:ln>
        </p:spPr>
      </p:pic>
      <p:sp>
        <p:nvSpPr>
          <p:cNvPr id="201" name="Google Shape;201;p23"/>
          <p:cNvSpPr txBox="1"/>
          <p:nvPr/>
        </p:nvSpPr>
        <p:spPr>
          <a:xfrm>
            <a:off x="5166600" y="3065575"/>
            <a:ext cx="3000000" cy="95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07975" lvl="0" marL="457200" rtl="0" algn="l">
              <a:spcBef>
                <a:spcPts val="0"/>
              </a:spcBef>
              <a:spcAft>
                <a:spcPts val="0"/>
              </a:spcAft>
              <a:buClr>
                <a:srgbClr val="222222"/>
              </a:buClr>
              <a:buSzPts val="1250"/>
              <a:buFont typeface="Times New Roman"/>
              <a:buChar char="➢"/>
            </a:pPr>
            <a:r>
              <a:rPr lang="en" sz="1250">
                <a:solidFill>
                  <a:srgbClr val="222222"/>
                </a:solidFill>
                <a:highlight>
                  <a:srgbClr val="FFFFFF"/>
                </a:highlight>
                <a:latin typeface="Times New Roman"/>
                <a:ea typeface="Times New Roman"/>
                <a:cs typeface="Times New Roman"/>
                <a:sym typeface="Times New Roman"/>
              </a:rPr>
              <a:t>Word	       ~ each read in bulk seq</a:t>
            </a:r>
            <a:endParaRPr sz="1250">
              <a:solidFill>
                <a:srgbClr val="222222"/>
              </a:solidFill>
              <a:highlight>
                <a:srgbClr val="FFFFFF"/>
              </a:highlight>
              <a:latin typeface="Times New Roman"/>
              <a:ea typeface="Times New Roman"/>
              <a:cs typeface="Times New Roman"/>
              <a:sym typeface="Times New Roman"/>
            </a:endParaRPr>
          </a:p>
          <a:p>
            <a:pPr indent="-307975" lvl="0" marL="457200" rtl="0" algn="l">
              <a:spcBef>
                <a:spcPts val="0"/>
              </a:spcBef>
              <a:spcAft>
                <a:spcPts val="0"/>
              </a:spcAft>
              <a:buClr>
                <a:srgbClr val="222222"/>
              </a:buClr>
              <a:buSzPts val="1250"/>
              <a:buFont typeface="Times New Roman"/>
              <a:buChar char="➢"/>
            </a:pPr>
            <a:r>
              <a:rPr lang="en" sz="1250">
                <a:solidFill>
                  <a:srgbClr val="222222"/>
                </a:solidFill>
                <a:highlight>
                  <a:srgbClr val="FFFFFF"/>
                </a:highlight>
                <a:latin typeface="Times New Roman"/>
                <a:ea typeface="Times New Roman"/>
                <a:cs typeface="Times New Roman"/>
                <a:sym typeface="Times New Roman"/>
              </a:rPr>
              <a:t>Document  ~ each bulk seq</a:t>
            </a:r>
            <a:endParaRPr sz="1250">
              <a:solidFill>
                <a:srgbClr val="222222"/>
              </a:solidFill>
              <a:highlight>
                <a:srgbClr val="FFFFFF"/>
              </a:highlight>
              <a:latin typeface="Times New Roman"/>
              <a:ea typeface="Times New Roman"/>
              <a:cs typeface="Times New Roman"/>
              <a:sym typeface="Times New Roman"/>
            </a:endParaRPr>
          </a:p>
          <a:p>
            <a:pPr indent="-307975" lvl="0" marL="457200" rtl="0" algn="l">
              <a:spcBef>
                <a:spcPts val="0"/>
              </a:spcBef>
              <a:spcAft>
                <a:spcPts val="0"/>
              </a:spcAft>
              <a:buClr>
                <a:srgbClr val="222222"/>
              </a:buClr>
              <a:buSzPts val="1250"/>
              <a:buFont typeface="Times New Roman"/>
              <a:buChar char="➢"/>
            </a:pPr>
            <a:r>
              <a:rPr lang="en" sz="1250">
                <a:solidFill>
                  <a:srgbClr val="222222"/>
                </a:solidFill>
                <a:highlight>
                  <a:srgbClr val="FFFFFF"/>
                </a:highlight>
                <a:latin typeface="Times New Roman"/>
                <a:ea typeface="Times New Roman"/>
                <a:cs typeface="Times New Roman"/>
                <a:sym typeface="Times New Roman"/>
              </a:rPr>
              <a:t>Topic	       ~ gene state</a:t>
            </a:r>
            <a:endParaRPr sz="1250">
              <a:solidFill>
                <a:srgbClr val="222222"/>
              </a:solidFill>
              <a:highlight>
                <a:srgbClr val="FFFFFF"/>
              </a:highlight>
              <a:latin typeface="Times New Roman"/>
              <a:ea typeface="Times New Roman"/>
              <a:cs typeface="Times New Roman"/>
              <a:sym typeface="Times New Roman"/>
            </a:endParaRPr>
          </a:p>
          <a:p>
            <a:pPr indent="-307975" lvl="0" marL="457200" rtl="0" algn="l">
              <a:spcBef>
                <a:spcPts val="0"/>
              </a:spcBef>
              <a:spcAft>
                <a:spcPts val="0"/>
              </a:spcAft>
              <a:buClr>
                <a:srgbClr val="222222"/>
              </a:buClr>
              <a:buSzPts val="1250"/>
              <a:buFont typeface="Times New Roman"/>
              <a:buChar char="➢"/>
            </a:pPr>
            <a:r>
              <a:rPr lang="en" sz="1250">
                <a:solidFill>
                  <a:srgbClr val="222222"/>
                </a:solidFill>
                <a:highlight>
                  <a:srgbClr val="FFFFFF"/>
                </a:highlight>
                <a:latin typeface="Times New Roman"/>
                <a:ea typeface="Times New Roman"/>
                <a:cs typeface="Times New Roman"/>
                <a:sym typeface="Times New Roman"/>
              </a:rPr>
              <a:t>Vocabulary</a:t>
            </a:r>
            <a:r>
              <a:rPr lang="en" sz="450">
                <a:solidFill>
                  <a:srgbClr val="222222"/>
                </a:solidFill>
                <a:highlight>
                  <a:srgbClr val="FFFFFF"/>
                </a:highlight>
                <a:latin typeface="Times New Roman"/>
                <a:ea typeface="Times New Roman"/>
                <a:cs typeface="Times New Roman"/>
                <a:sym typeface="Times New Roman"/>
              </a:rPr>
              <a:t> </a:t>
            </a:r>
            <a:r>
              <a:rPr lang="en" sz="1250">
                <a:solidFill>
                  <a:srgbClr val="222222"/>
                </a:solidFill>
                <a:highlight>
                  <a:srgbClr val="FFFFFF"/>
                </a:highlight>
                <a:latin typeface="Times New Roman"/>
                <a:ea typeface="Times New Roman"/>
                <a:cs typeface="Times New Roman"/>
                <a:sym typeface="Times New Roman"/>
              </a:rPr>
              <a:t>~ gene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a:t>
            </a:r>
            <a:r>
              <a:rPr lang="en"/>
              <a:t>Gibbs sampling</a:t>
            </a:r>
            <a:endParaRPr/>
          </a:p>
        </p:txBody>
      </p:sp>
      <p:sp>
        <p:nvSpPr>
          <p:cNvPr id="207" name="Google Shape;207;p24"/>
          <p:cNvSpPr txBox="1"/>
          <p:nvPr>
            <p:ph idx="1" type="body"/>
          </p:nvPr>
        </p:nvSpPr>
        <p:spPr>
          <a:xfrm>
            <a:off x="729450" y="1469275"/>
            <a:ext cx="7688700" cy="28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22222"/>
                </a:solidFill>
                <a:highlight>
                  <a:srgbClr val="FFFFFF"/>
                </a:highlight>
              </a:rPr>
              <a:t>Infers a joint posterior distribution </a:t>
            </a:r>
            <a:r>
              <a:rPr lang="en">
                <a:solidFill>
                  <a:srgbClr val="222222"/>
                </a:solidFill>
                <a:highlight>
                  <a:schemeClr val="lt1"/>
                </a:highlight>
              </a:rPr>
              <a:t> </a:t>
            </a:r>
            <a:r>
              <a:rPr i="1" lang="en">
                <a:solidFill>
                  <a:srgbClr val="222222"/>
                </a:solidFill>
                <a:highlight>
                  <a:schemeClr val="lt1"/>
                </a:highlight>
              </a:rPr>
              <a:t>p</a:t>
            </a:r>
            <a:r>
              <a:rPr lang="en">
                <a:solidFill>
                  <a:srgbClr val="222222"/>
                </a:solidFill>
                <a:highlight>
                  <a:schemeClr val="lt1"/>
                </a:highlight>
              </a:rPr>
              <a:t>(</a:t>
            </a:r>
            <a:r>
              <a:rPr i="1" lang="en">
                <a:solidFill>
                  <a:srgbClr val="222222"/>
                </a:solidFill>
                <a:highlight>
                  <a:schemeClr val="lt1"/>
                </a:highlight>
              </a:rPr>
              <a:t>μ</a:t>
            </a:r>
            <a:r>
              <a:rPr baseline="-25000" i="1" lang="en">
                <a:solidFill>
                  <a:srgbClr val="222222"/>
                </a:solidFill>
                <a:highlight>
                  <a:schemeClr val="lt1"/>
                </a:highlight>
              </a:rPr>
              <a:t>n</a:t>
            </a:r>
            <a:r>
              <a:rPr lang="en">
                <a:solidFill>
                  <a:srgbClr val="222222"/>
                </a:solidFill>
                <a:highlight>
                  <a:schemeClr val="lt1"/>
                </a:highlight>
              </a:rPr>
              <a:t>, </a:t>
            </a:r>
            <a:r>
              <a:rPr i="1" lang="en">
                <a:solidFill>
                  <a:srgbClr val="222222"/>
                </a:solidFill>
                <a:highlight>
                  <a:schemeClr val="lt1"/>
                </a:highlight>
              </a:rPr>
              <a:t>U</a:t>
            </a:r>
            <a:r>
              <a:rPr baseline="-25000" i="1" lang="en">
                <a:solidFill>
                  <a:srgbClr val="222222"/>
                </a:solidFill>
                <a:highlight>
                  <a:schemeClr val="lt1"/>
                </a:highlight>
              </a:rPr>
              <a:t>n</a:t>
            </a:r>
            <a:r>
              <a:rPr lang="en">
                <a:solidFill>
                  <a:srgbClr val="222222"/>
                </a:solidFill>
                <a:highlight>
                  <a:schemeClr val="lt1"/>
                </a:highlight>
              </a:rPr>
              <a:t> </a:t>
            </a:r>
            <a:r>
              <a:rPr i="1" lang="en">
                <a:solidFill>
                  <a:srgbClr val="222222"/>
                </a:solidFill>
                <a:highlight>
                  <a:schemeClr val="lt1"/>
                </a:highlight>
              </a:rPr>
              <a:t>| φ, X</a:t>
            </a:r>
            <a:r>
              <a:rPr baseline="-25000" i="1" lang="en">
                <a:solidFill>
                  <a:srgbClr val="222222"/>
                </a:solidFill>
                <a:highlight>
                  <a:schemeClr val="lt1"/>
                </a:highlight>
              </a:rPr>
              <a:t>n</a:t>
            </a:r>
            <a:r>
              <a:rPr lang="en">
                <a:solidFill>
                  <a:srgbClr val="222222"/>
                </a:solidFill>
                <a:highlight>
                  <a:schemeClr val="lt1"/>
                </a:highlight>
              </a:rPr>
              <a:t>)</a:t>
            </a:r>
            <a:endParaRPr>
              <a:solidFill>
                <a:srgbClr val="222222"/>
              </a:solidFill>
              <a:highlight>
                <a:srgbClr val="FFFFFF"/>
              </a:highlight>
            </a:endParaRPr>
          </a:p>
          <a:p>
            <a:pPr indent="-311150" lvl="0" marL="457200" rtl="0" algn="l">
              <a:spcBef>
                <a:spcPts val="1200"/>
              </a:spcBef>
              <a:spcAft>
                <a:spcPts val="0"/>
              </a:spcAft>
              <a:buClr>
                <a:srgbClr val="222222"/>
              </a:buClr>
              <a:buSzPts val="1300"/>
              <a:buAutoNum type="alphaLcPeriod"/>
            </a:pPr>
            <a:r>
              <a:rPr lang="en">
                <a:solidFill>
                  <a:srgbClr val="222222"/>
                </a:solidFill>
                <a:highlight>
                  <a:srgbClr val="FFFFFF"/>
                </a:highlight>
              </a:rPr>
              <a:t>Given the assumed prior: </a:t>
            </a:r>
            <a:endParaRPr>
              <a:solidFill>
                <a:srgbClr val="222222"/>
              </a:solidFill>
              <a:highlight>
                <a:srgbClr val="FFFFFF"/>
              </a:highlight>
            </a:endParaRPr>
          </a:p>
          <a:p>
            <a:pPr indent="0" lvl="0" marL="914400" rtl="0" algn="l">
              <a:spcBef>
                <a:spcPts val="1200"/>
              </a:spcBef>
              <a:spcAft>
                <a:spcPts val="0"/>
              </a:spcAft>
              <a:buNone/>
            </a:pPr>
            <a:r>
              <a:t/>
            </a:r>
            <a:endParaRPr>
              <a:solidFill>
                <a:srgbClr val="222222"/>
              </a:solidFill>
              <a:highlight>
                <a:srgbClr val="FFFFFF"/>
              </a:highlight>
            </a:endParaRPr>
          </a:p>
          <a:p>
            <a:pPr indent="0" lvl="0" marL="914400" rtl="0" algn="l">
              <a:spcBef>
                <a:spcPts val="1200"/>
              </a:spcBef>
              <a:spcAft>
                <a:spcPts val="0"/>
              </a:spcAft>
              <a:buNone/>
            </a:pPr>
            <a:r>
              <a:t/>
            </a:r>
            <a:endParaRPr>
              <a:solidFill>
                <a:srgbClr val="222222"/>
              </a:solidFill>
              <a:highlight>
                <a:srgbClr val="FFFFFF"/>
              </a:highlight>
            </a:endParaRPr>
          </a:p>
          <a:p>
            <a:pPr indent="0" lvl="0" marL="0" rtl="0" algn="l">
              <a:spcBef>
                <a:spcPts val="1200"/>
              </a:spcBef>
              <a:spcAft>
                <a:spcPts val="0"/>
              </a:spcAft>
              <a:buNone/>
            </a:pPr>
            <a:r>
              <a:t/>
            </a:r>
            <a:endParaRPr>
              <a:solidFill>
                <a:srgbClr val="222222"/>
              </a:solidFill>
              <a:highlight>
                <a:srgbClr val="FFFFFF"/>
              </a:highlight>
            </a:endParaRPr>
          </a:p>
          <a:p>
            <a:pPr indent="-311150" lvl="0" marL="457200" rtl="0" algn="l">
              <a:spcBef>
                <a:spcPts val="1200"/>
              </a:spcBef>
              <a:spcAft>
                <a:spcPts val="0"/>
              </a:spcAft>
              <a:buClr>
                <a:srgbClr val="222222"/>
              </a:buClr>
              <a:buSzPts val="1300"/>
              <a:buAutoNum type="alphaLcPeriod"/>
            </a:pPr>
            <a:r>
              <a:rPr lang="en">
                <a:solidFill>
                  <a:srgbClr val="222222"/>
                </a:solidFill>
                <a:highlight>
                  <a:srgbClr val="FFFFFF"/>
                </a:highlight>
              </a:rPr>
              <a:t>Calculated the joint </a:t>
            </a:r>
            <a:endParaRPr>
              <a:solidFill>
                <a:srgbClr val="222222"/>
              </a:solidFill>
              <a:highlight>
                <a:srgbClr val="FFFFFF"/>
              </a:highlight>
            </a:endParaRPr>
          </a:p>
          <a:p>
            <a:pPr indent="457200" lvl="0" marL="0" rtl="0" algn="l">
              <a:spcBef>
                <a:spcPts val="1200"/>
              </a:spcBef>
              <a:spcAft>
                <a:spcPts val="1200"/>
              </a:spcAft>
              <a:buNone/>
            </a:pPr>
            <a:r>
              <a:rPr lang="en">
                <a:solidFill>
                  <a:srgbClr val="222222"/>
                </a:solidFill>
                <a:highlight>
                  <a:srgbClr val="FFFFFF"/>
                </a:highlight>
              </a:rPr>
              <a:t>density</a:t>
            </a:r>
            <a:endParaRPr>
              <a:solidFill>
                <a:srgbClr val="222222"/>
              </a:solidFill>
              <a:highlight>
                <a:srgbClr val="FFFFFF"/>
              </a:highlight>
            </a:endParaRPr>
          </a:p>
        </p:txBody>
      </p:sp>
      <p:pic>
        <p:nvPicPr>
          <p:cNvPr id="208" name="Google Shape;208;p24"/>
          <p:cNvPicPr preferRelativeResize="0"/>
          <p:nvPr/>
        </p:nvPicPr>
        <p:blipFill rotWithShape="1">
          <a:blip r:embed="rId3">
            <a:alphaModFix/>
          </a:blip>
          <a:srcRect b="0" l="0" r="0" t="0"/>
          <a:stretch/>
        </p:blipFill>
        <p:spPr>
          <a:xfrm>
            <a:off x="3215275" y="3429150"/>
            <a:ext cx="4296976" cy="1171875"/>
          </a:xfrm>
          <a:prstGeom prst="rect">
            <a:avLst/>
          </a:prstGeom>
          <a:noFill/>
          <a:ln>
            <a:noFill/>
          </a:ln>
        </p:spPr>
      </p:pic>
      <p:pic>
        <p:nvPicPr>
          <p:cNvPr id="209" name="Google Shape;209;p24"/>
          <p:cNvPicPr preferRelativeResize="0"/>
          <p:nvPr/>
        </p:nvPicPr>
        <p:blipFill rotWithShape="1">
          <a:blip r:embed="rId4">
            <a:alphaModFix/>
          </a:blip>
          <a:srcRect b="0" l="616" r="0" t="0"/>
          <a:stretch/>
        </p:blipFill>
        <p:spPr>
          <a:xfrm>
            <a:off x="3403600" y="3897175"/>
            <a:ext cx="4270475" cy="678450"/>
          </a:xfrm>
          <a:prstGeom prst="rect">
            <a:avLst/>
          </a:prstGeom>
          <a:noFill/>
          <a:ln>
            <a:noFill/>
          </a:ln>
        </p:spPr>
      </p:pic>
      <p:cxnSp>
        <p:nvCxnSpPr>
          <p:cNvPr id="210" name="Google Shape;210;p24"/>
          <p:cNvCxnSpPr/>
          <p:nvPr/>
        </p:nvCxnSpPr>
        <p:spPr>
          <a:xfrm flipH="1" rot="10800000">
            <a:off x="4261500" y="1783575"/>
            <a:ext cx="396300" cy="181500"/>
          </a:xfrm>
          <a:prstGeom prst="straightConnector1">
            <a:avLst/>
          </a:prstGeom>
          <a:noFill/>
          <a:ln cap="flat" cmpd="sng" w="9525">
            <a:solidFill>
              <a:schemeClr val="dk2"/>
            </a:solidFill>
            <a:prstDash val="solid"/>
            <a:round/>
            <a:headEnd len="med" w="med" type="none"/>
            <a:tailEnd len="med" w="med" type="triangle"/>
          </a:ln>
        </p:spPr>
      </p:cxnSp>
      <p:pic>
        <p:nvPicPr>
          <p:cNvPr id="211" name="Google Shape;211;p24"/>
          <p:cNvPicPr preferRelativeResize="0"/>
          <p:nvPr/>
        </p:nvPicPr>
        <p:blipFill>
          <a:blip r:embed="rId5">
            <a:alphaModFix/>
          </a:blip>
          <a:stretch>
            <a:fillRect/>
          </a:stretch>
        </p:blipFill>
        <p:spPr>
          <a:xfrm>
            <a:off x="4658450" y="1621675"/>
            <a:ext cx="4187354" cy="181500"/>
          </a:xfrm>
          <a:prstGeom prst="rect">
            <a:avLst/>
          </a:prstGeom>
          <a:noFill/>
          <a:ln>
            <a:noFill/>
          </a:ln>
        </p:spPr>
      </p:pic>
      <p:pic>
        <p:nvPicPr>
          <p:cNvPr id="212" name="Google Shape;212;p24"/>
          <p:cNvPicPr preferRelativeResize="0"/>
          <p:nvPr/>
        </p:nvPicPr>
        <p:blipFill>
          <a:blip r:embed="rId6">
            <a:alphaModFix/>
          </a:blip>
          <a:stretch>
            <a:fillRect/>
          </a:stretch>
        </p:blipFill>
        <p:spPr>
          <a:xfrm>
            <a:off x="3189700" y="1927900"/>
            <a:ext cx="3192619" cy="228600"/>
          </a:xfrm>
          <a:prstGeom prst="rect">
            <a:avLst/>
          </a:prstGeom>
          <a:noFill/>
          <a:ln>
            <a:noFill/>
          </a:ln>
        </p:spPr>
      </p:pic>
      <p:pic>
        <p:nvPicPr>
          <p:cNvPr id="213" name="Google Shape;213;p24"/>
          <p:cNvPicPr preferRelativeResize="0"/>
          <p:nvPr/>
        </p:nvPicPr>
        <p:blipFill>
          <a:blip r:embed="rId7">
            <a:alphaModFix/>
          </a:blip>
          <a:stretch>
            <a:fillRect/>
          </a:stretch>
        </p:blipFill>
        <p:spPr>
          <a:xfrm>
            <a:off x="3189688" y="2206875"/>
            <a:ext cx="4870252" cy="9804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Gibbs sampling</a:t>
            </a:r>
            <a:endParaRPr/>
          </a:p>
        </p:txBody>
      </p:sp>
      <p:sp>
        <p:nvSpPr>
          <p:cNvPr id="219" name="Google Shape;219;p25"/>
          <p:cNvSpPr txBox="1"/>
          <p:nvPr>
            <p:ph idx="1" type="body"/>
          </p:nvPr>
        </p:nvSpPr>
        <p:spPr>
          <a:xfrm>
            <a:off x="729450" y="1469275"/>
            <a:ext cx="7688700" cy="28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22222"/>
                </a:solidFill>
                <a:highlight>
                  <a:srgbClr val="FFFFFF"/>
                </a:highlight>
              </a:rPr>
              <a:t>Infers a joint posterior distribution  </a:t>
            </a:r>
            <a:r>
              <a:rPr i="1" lang="en">
                <a:solidFill>
                  <a:srgbClr val="222222"/>
                </a:solidFill>
                <a:highlight>
                  <a:srgbClr val="FFFFFF"/>
                </a:highlight>
              </a:rPr>
              <a:t>p</a:t>
            </a:r>
            <a:r>
              <a:rPr lang="en">
                <a:solidFill>
                  <a:srgbClr val="222222"/>
                </a:solidFill>
                <a:highlight>
                  <a:srgbClr val="FFFFFF"/>
                </a:highlight>
              </a:rPr>
              <a:t>(</a:t>
            </a:r>
            <a:r>
              <a:rPr i="1" lang="en">
                <a:solidFill>
                  <a:srgbClr val="222222"/>
                </a:solidFill>
                <a:highlight>
                  <a:srgbClr val="FFFFFF"/>
                </a:highlight>
              </a:rPr>
              <a:t>μ</a:t>
            </a:r>
            <a:r>
              <a:rPr baseline="-25000" i="1" lang="en">
                <a:solidFill>
                  <a:srgbClr val="222222"/>
                </a:solidFill>
                <a:highlight>
                  <a:srgbClr val="FFFFFF"/>
                </a:highlight>
              </a:rPr>
              <a:t>n</a:t>
            </a:r>
            <a:r>
              <a:rPr lang="en">
                <a:solidFill>
                  <a:srgbClr val="222222"/>
                </a:solidFill>
                <a:highlight>
                  <a:srgbClr val="FFFFFF"/>
                </a:highlight>
              </a:rPr>
              <a:t>, </a:t>
            </a:r>
            <a:r>
              <a:rPr i="1" lang="en">
                <a:solidFill>
                  <a:srgbClr val="222222"/>
                </a:solidFill>
                <a:highlight>
                  <a:srgbClr val="FFFFFF"/>
                </a:highlight>
              </a:rPr>
              <a:t>U</a:t>
            </a:r>
            <a:r>
              <a:rPr baseline="-25000" i="1" lang="en">
                <a:solidFill>
                  <a:srgbClr val="222222"/>
                </a:solidFill>
                <a:highlight>
                  <a:srgbClr val="FFFFFF"/>
                </a:highlight>
              </a:rPr>
              <a:t>n</a:t>
            </a:r>
            <a:r>
              <a:rPr lang="en">
                <a:solidFill>
                  <a:srgbClr val="222222"/>
                </a:solidFill>
                <a:highlight>
                  <a:srgbClr val="FFFFFF"/>
                </a:highlight>
              </a:rPr>
              <a:t> </a:t>
            </a:r>
            <a:r>
              <a:rPr i="1" lang="en">
                <a:solidFill>
                  <a:srgbClr val="222222"/>
                </a:solidFill>
                <a:highlight>
                  <a:srgbClr val="FFFFFF"/>
                </a:highlight>
              </a:rPr>
              <a:t>| φ, X</a:t>
            </a:r>
            <a:r>
              <a:rPr baseline="-25000" i="1" lang="en">
                <a:solidFill>
                  <a:srgbClr val="222222"/>
                </a:solidFill>
                <a:highlight>
                  <a:srgbClr val="FFFFFF"/>
                </a:highlight>
              </a:rPr>
              <a:t>n</a:t>
            </a:r>
            <a:r>
              <a:rPr lang="en">
                <a:solidFill>
                  <a:srgbClr val="222222"/>
                </a:solidFill>
                <a:highlight>
                  <a:srgbClr val="FFFFFF"/>
                </a:highlight>
              </a:rPr>
              <a:t>)</a:t>
            </a:r>
            <a:endParaRPr>
              <a:solidFill>
                <a:srgbClr val="222222"/>
              </a:solidFill>
              <a:highlight>
                <a:srgbClr val="FFFFFF"/>
              </a:highlight>
            </a:endParaRPr>
          </a:p>
          <a:p>
            <a:pPr indent="-311150" lvl="0" marL="457200" rtl="0" algn="l">
              <a:spcBef>
                <a:spcPts val="1200"/>
              </a:spcBef>
              <a:spcAft>
                <a:spcPts val="0"/>
              </a:spcAft>
              <a:buClr>
                <a:srgbClr val="222222"/>
              </a:buClr>
              <a:buSzPts val="1300"/>
              <a:buAutoNum type="alphaLcPeriod"/>
            </a:pPr>
            <a:r>
              <a:rPr lang="en">
                <a:solidFill>
                  <a:srgbClr val="222222"/>
                </a:solidFill>
                <a:highlight>
                  <a:srgbClr val="FFFFFF"/>
                </a:highlight>
              </a:rPr>
              <a:t>Given the assumed prior: </a:t>
            </a:r>
            <a:endParaRPr>
              <a:solidFill>
                <a:srgbClr val="222222"/>
              </a:solidFill>
              <a:highlight>
                <a:srgbClr val="FFFFFF"/>
              </a:highlight>
            </a:endParaRPr>
          </a:p>
          <a:p>
            <a:pPr indent="0" lvl="0" marL="914400" rtl="0" algn="l">
              <a:spcBef>
                <a:spcPts val="1200"/>
              </a:spcBef>
              <a:spcAft>
                <a:spcPts val="0"/>
              </a:spcAft>
              <a:buNone/>
            </a:pPr>
            <a:r>
              <a:t/>
            </a:r>
            <a:endParaRPr>
              <a:solidFill>
                <a:srgbClr val="222222"/>
              </a:solidFill>
              <a:highlight>
                <a:srgbClr val="FFFFFF"/>
              </a:highlight>
            </a:endParaRPr>
          </a:p>
          <a:p>
            <a:pPr indent="0" lvl="0" marL="914400" rtl="0" algn="l">
              <a:spcBef>
                <a:spcPts val="1200"/>
              </a:spcBef>
              <a:spcAft>
                <a:spcPts val="0"/>
              </a:spcAft>
              <a:buNone/>
            </a:pPr>
            <a:r>
              <a:t/>
            </a:r>
            <a:endParaRPr>
              <a:solidFill>
                <a:srgbClr val="222222"/>
              </a:solidFill>
              <a:highlight>
                <a:srgbClr val="FFFFFF"/>
              </a:highlight>
            </a:endParaRPr>
          </a:p>
          <a:p>
            <a:pPr indent="0" lvl="0" marL="0" rtl="0" algn="l">
              <a:spcBef>
                <a:spcPts val="1200"/>
              </a:spcBef>
              <a:spcAft>
                <a:spcPts val="0"/>
              </a:spcAft>
              <a:buNone/>
            </a:pPr>
            <a:r>
              <a:t/>
            </a:r>
            <a:endParaRPr>
              <a:solidFill>
                <a:srgbClr val="222222"/>
              </a:solidFill>
              <a:highlight>
                <a:srgbClr val="FFFFFF"/>
              </a:highlight>
            </a:endParaRPr>
          </a:p>
          <a:p>
            <a:pPr indent="0" lvl="0" marL="0" rtl="0" algn="l">
              <a:spcBef>
                <a:spcPts val="1200"/>
              </a:spcBef>
              <a:spcAft>
                <a:spcPts val="1200"/>
              </a:spcAft>
              <a:buNone/>
            </a:pPr>
            <a:r>
              <a:rPr lang="en">
                <a:solidFill>
                  <a:srgbClr val="222222"/>
                </a:solidFill>
                <a:highlight>
                  <a:srgbClr val="FFFFFF"/>
                </a:highlight>
              </a:rPr>
              <a:t>  c.	Obtain the posterior</a:t>
            </a:r>
            <a:endParaRPr>
              <a:solidFill>
                <a:srgbClr val="222222"/>
              </a:solidFill>
              <a:highlight>
                <a:srgbClr val="FFFFFF"/>
              </a:highlight>
            </a:endParaRPr>
          </a:p>
        </p:txBody>
      </p:sp>
      <p:pic>
        <p:nvPicPr>
          <p:cNvPr id="220" name="Google Shape;220;p25"/>
          <p:cNvPicPr preferRelativeResize="0"/>
          <p:nvPr/>
        </p:nvPicPr>
        <p:blipFill>
          <a:blip r:embed="rId3">
            <a:alphaModFix/>
          </a:blip>
          <a:stretch>
            <a:fillRect/>
          </a:stretch>
        </p:blipFill>
        <p:spPr>
          <a:xfrm>
            <a:off x="3189700" y="1927900"/>
            <a:ext cx="3192619" cy="228600"/>
          </a:xfrm>
          <a:prstGeom prst="rect">
            <a:avLst/>
          </a:prstGeom>
          <a:noFill/>
          <a:ln>
            <a:noFill/>
          </a:ln>
        </p:spPr>
      </p:pic>
      <p:pic>
        <p:nvPicPr>
          <p:cNvPr id="221" name="Google Shape;221;p25"/>
          <p:cNvPicPr preferRelativeResize="0"/>
          <p:nvPr/>
        </p:nvPicPr>
        <p:blipFill>
          <a:blip r:embed="rId4">
            <a:alphaModFix/>
          </a:blip>
          <a:stretch>
            <a:fillRect/>
          </a:stretch>
        </p:blipFill>
        <p:spPr>
          <a:xfrm>
            <a:off x="3189688" y="2206875"/>
            <a:ext cx="4870252" cy="980480"/>
          </a:xfrm>
          <a:prstGeom prst="rect">
            <a:avLst/>
          </a:prstGeom>
          <a:noFill/>
          <a:ln>
            <a:noFill/>
          </a:ln>
        </p:spPr>
      </p:pic>
      <p:pic>
        <p:nvPicPr>
          <p:cNvPr id="222" name="Google Shape;222;p25"/>
          <p:cNvPicPr preferRelativeResize="0"/>
          <p:nvPr/>
        </p:nvPicPr>
        <p:blipFill>
          <a:blip r:embed="rId5">
            <a:alphaModFix/>
          </a:blip>
          <a:stretch>
            <a:fillRect/>
          </a:stretch>
        </p:blipFill>
        <p:spPr>
          <a:xfrm>
            <a:off x="3248650" y="3462525"/>
            <a:ext cx="3233401" cy="72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Gibbs sampling</a:t>
            </a:r>
            <a:endParaRPr/>
          </a:p>
        </p:txBody>
      </p:sp>
      <p:sp>
        <p:nvSpPr>
          <p:cNvPr id="228" name="Google Shape;228;p26"/>
          <p:cNvSpPr txBox="1"/>
          <p:nvPr>
            <p:ph idx="1" type="body"/>
          </p:nvPr>
        </p:nvSpPr>
        <p:spPr>
          <a:xfrm>
            <a:off x="729450" y="1469275"/>
            <a:ext cx="7688700" cy="28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22222"/>
                </a:solidFill>
                <a:highlight>
                  <a:schemeClr val="lt1"/>
                </a:highlight>
              </a:rPr>
              <a:t>Infers a joint posterior distribution  </a:t>
            </a:r>
            <a:r>
              <a:rPr i="1" lang="en">
                <a:solidFill>
                  <a:srgbClr val="222222"/>
                </a:solidFill>
                <a:highlight>
                  <a:schemeClr val="lt1"/>
                </a:highlight>
              </a:rPr>
              <a:t>p</a:t>
            </a:r>
            <a:r>
              <a:rPr lang="en">
                <a:solidFill>
                  <a:srgbClr val="222222"/>
                </a:solidFill>
                <a:highlight>
                  <a:schemeClr val="lt1"/>
                </a:highlight>
              </a:rPr>
              <a:t>(</a:t>
            </a:r>
            <a:r>
              <a:rPr i="1" lang="en">
                <a:solidFill>
                  <a:srgbClr val="222222"/>
                </a:solidFill>
                <a:highlight>
                  <a:schemeClr val="lt1"/>
                </a:highlight>
              </a:rPr>
              <a:t>μ</a:t>
            </a:r>
            <a:r>
              <a:rPr baseline="-25000" i="1" lang="en">
                <a:solidFill>
                  <a:srgbClr val="222222"/>
                </a:solidFill>
                <a:highlight>
                  <a:schemeClr val="lt1"/>
                </a:highlight>
              </a:rPr>
              <a:t>n</a:t>
            </a:r>
            <a:r>
              <a:rPr lang="en">
                <a:solidFill>
                  <a:srgbClr val="222222"/>
                </a:solidFill>
                <a:highlight>
                  <a:schemeClr val="lt1"/>
                </a:highlight>
              </a:rPr>
              <a:t>, </a:t>
            </a:r>
            <a:r>
              <a:rPr i="1" lang="en">
                <a:solidFill>
                  <a:srgbClr val="222222"/>
                </a:solidFill>
                <a:highlight>
                  <a:schemeClr val="lt1"/>
                </a:highlight>
              </a:rPr>
              <a:t>U</a:t>
            </a:r>
            <a:r>
              <a:rPr baseline="-25000" i="1" lang="en">
                <a:solidFill>
                  <a:srgbClr val="222222"/>
                </a:solidFill>
                <a:highlight>
                  <a:schemeClr val="lt1"/>
                </a:highlight>
              </a:rPr>
              <a:t>n</a:t>
            </a:r>
            <a:r>
              <a:rPr lang="en">
                <a:solidFill>
                  <a:srgbClr val="222222"/>
                </a:solidFill>
                <a:highlight>
                  <a:schemeClr val="lt1"/>
                </a:highlight>
              </a:rPr>
              <a:t> </a:t>
            </a:r>
            <a:r>
              <a:rPr i="1" lang="en">
                <a:solidFill>
                  <a:srgbClr val="222222"/>
                </a:solidFill>
                <a:highlight>
                  <a:schemeClr val="lt1"/>
                </a:highlight>
              </a:rPr>
              <a:t>| φ, X</a:t>
            </a:r>
            <a:r>
              <a:rPr baseline="-25000" i="1" lang="en">
                <a:solidFill>
                  <a:srgbClr val="222222"/>
                </a:solidFill>
                <a:highlight>
                  <a:schemeClr val="lt1"/>
                </a:highlight>
              </a:rPr>
              <a:t>n</a:t>
            </a:r>
            <a:r>
              <a:rPr lang="en">
                <a:solidFill>
                  <a:srgbClr val="222222"/>
                </a:solidFill>
                <a:highlight>
                  <a:schemeClr val="lt1"/>
                </a:highlight>
              </a:rPr>
              <a:t>)</a:t>
            </a:r>
            <a:endParaRPr>
              <a:solidFill>
                <a:srgbClr val="222222"/>
              </a:solidFill>
              <a:highlight>
                <a:schemeClr val="lt1"/>
              </a:highlight>
            </a:endParaRPr>
          </a:p>
          <a:p>
            <a:pPr indent="-311150" lvl="0" marL="457200" rtl="0" algn="l">
              <a:spcBef>
                <a:spcPts val="1200"/>
              </a:spcBef>
              <a:spcAft>
                <a:spcPts val="0"/>
              </a:spcAft>
              <a:buClr>
                <a:srgbClr val="222222"/>
              </a:buClr>
              <a:buSzPts val="1300"/>
              <a:buAutoNum type="alphaLcPeriod"/>
            </a:pPr>
            <a:r>
              <a:rPr lang="en">
                <a:solidFill>
                  <a:srgbClr val="222222"/>
                </a:solidFill>
                <a:highlight>
                  <a:schemeClr val="lt1"/>
                </a:highlight>
              </a:rPr>
              <a:t>Given the assumed prior: </a:t>
            </a:r>
            <a:endParaRPr>
              <a:solidFill>
                <a:srgbClr val="222222"/>
              </a:solidFill>
              <a:highlight>
                <a:srgbClr val="FFFFFF"/>
              </a:highlight>
              <a:latin typeface="Times New Roman"/>
              <a:ea typeface="Times New Roman"/>
              <a:cs typeface="Times New Roman"/>
              <a:sym typeface="Times New Roman"/>
            </a:endParaRPr>
          </a:p>
        </p:txBody>
      </p:sp>
      <p:pic>
        <p:nvPicPr>
          <p:cNvPr id="229" name="Google Shape;229;p26"/>
          <p:cNvPicPr preferRelativeResize="0"/>
          <p:nvPr/>
        </p:nvPicPr>
        <p:blipFill>
          <a:blip r:embed="rId3">
            <a:alphaModFix/>
          </a:blip>
          <a:stretch>
            <a:fillRect/>
          </a:stretch>
        </p:blipFill>
        <p:spPr>
          <a:xfrm>
            <a:off x="3189700" y="1927900"/>
            <a:ext cx="3192619" cy="228600"/>
          </a:xfrm>
          <a:prstGeom prst="rect">
            <a:avLst/>
          </a:prstGeom>
          <a:noFill/>
          <a:ln>
            <a:noFill/>
          </a:ln>
        </p:spPr>
      </p:pic>
      <p:pic>
        <p:nvPicPr>
          <p:cNvPr id="230" name="Google Shape;230;p26"/>
          <p:cNvPicPr preferRelativeResize="0"/>
          <p:nvPr/>
        </p:nvPicPr>
        <p:blipFill>
          <a:blip r:embed="rId4">
            <a:alphaModFix/>
          </a:blip>
          <a:stretch>
            <a:fillRect/>
          </a:stretch>
        </p:blipFill>
        <p:spPr>
          <a:xfrm>
            <a:off x="3189688" y="2206875"/>
            <a:ext cx="4870252" cy="980480"/>
          </a:xfrm>
          <a:prstGeom prst="rect">
            <a:avLst/>
          </a:prstGeom>
          <a:noFill/>
          <a:ln>
            <a:noFill/>
          </a:ln>
        </p:spPr>
      </p:pic>
      <p:pic>
        <p:nvPicPr>
          <p:cNvPr id="231" name="Google Shape;231;p26"/>
          <p:cNvPicPr preferRelativeResize="0"/>
          <p:nvPr/>
        </p:nvPicPr>
        <p:blipFill rotWithShape="1">
          <a:blip r:embed="rId5">
            <a:alphaModFix/>
          </a:blip>
          <a:srcRect b="0" l="0" r="64121" t="0"/>
          <a:stretch/>
        </p:blipFill>
        <p:spPr>
          <a:xfrm>
            <a:off x="1623400" y="3339750"/>
            <a:ext cx="1830999" cy="1736851"/>
          </a:xfrm>
          <a:prstGeom prst="rect">
            <a:avLst/>
          </a:prstGeom>
          <a:noFill/>
          <a:ln>
            <a:noFill/>
          </a:ln>
        </p:spPr>
      </p:pic>
      <p:sp>
        <p:nvSpPr>
          <p:cNvPr id="232" name="Google Shape;232;p26"/>
          <p:cNvSpPr txBox="1"/>
          <p:nvPr/>
        </p:nvSpPr>
        <p:spPr>
          <a:xfrm>
            <a:off x="2730400" y="3597850"/>
            <a:ext cx="131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latin typeface="Times New Roman"/>
                <a:ea typeface="Times New Roman"/>
                <a:cs typeface="Times New Roman"/>
                <a:sym typeface="Times New Roman"/>
              </a:rPr>
              <a:t>(</a:t>
            </a:r>
            <a:r>
              <a:rPr lang="en" sz="800">
                <a:solidFill>
                  <a:srgbClr val="222222"/>
                </a:solidFill>
                <a:highlight>
                  <a:srgbClr val="FFFFFF"/>
                </a:highlight>
                <a:latin typeface="Times New Roman"/>
                <a:ea typeface="Times New Roman"/>
                <a:cs typeface="Times New Roman"/>
                <a:sym typeface="Times New Roman"/>
              </a:rPr>
              <a:t>true cell type fractions)</a:t>
            </a:r>
            <a:endParaRPr sz="800"/>
          </a:p>
        </p:txBody>
      </p:sp>
      <p:pic>
        <p:nvPicPr>
          <p:cNvPr id="233" name="Google Shape;233;p26"/>
          <p:cNvPicPr preferRelativeResize="0"/>
          <p:nvPr/>
        </p:nvPicPr>
        <p:blipFill rotWithShape="1">
          <a:blip r:embed="rId5">
            <a:alphaModFix/>
          </a:blip>
          <a:srcRect b="0" l="35691" r="0" t="0"/>
          <a:stretch/>
        </p:blipFill>
        <p:spPr>
          <a:xfrm>
            <a:off x="4206875" y="3339750"/>
            <a:ext cx="3281874" cy="1736851"/>
          </a:xfrm>
          <a:prstGeom prst="rect">
            <a:avLst/>
          </a:prstGeom>
          <a:noFill/>
          <a:ln>
            <a:noFill/>
          </a:ln>
        </p:spPr>
      </p:pic>
      <p:sp>
        <p:nvSpPr>
          <p:cNvPr id="234" name="Google Shape;234;p26"/>
          <p:cNvSpPr txBox="1"/>
          <p:nvPr/>
        </p:nvSpPr>
        <p:spPr>
          <a:xfrm>
            <a:off x="3672525" y="4637500"/>
            <a:ext cx="906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latin typeface="Times New Roman"/>
                <a:ea typeface="Times New Roman"/>
                <a:cs typeface="Times New Roman"/>
                <a:sym typeface="Times New Roman"/>
              </a:rPr>
              <a:t>scRNA-seq prior</a:t>
            </a:r>
            <a:endParaRPr sz="800"/>
          </a:p>
        </p:txBody>
      </p:sp>
      <p:sp>
        <p:nvSpPr>
          <p:cNvPr id="235" name="Google Shape;235;p26"/>
          <p:cNvSpPr txBox="1"/>
          <p:nvPr/>
        </p:nvSpPr>
        <p:spPr>
          <a:xfrm>
            <a:off x="6920250" y="4194550"/>
            <a:ext cx="1497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chemeClr val="lt1"/>
                </a:highlight>
                <a:latin typeface="Lato"/>
                <a:ea typeface="Lato"/>
                <a:cs typeface="Lato"/>
                <a:sym typeface="Lato"/>
              </a:rPr>
              <a:t>σ=3, ɑ=10</a:t>
            </a:r>
            <a:r>
              <a:rPr baseline="30000" lang="en" sz="1000">
                <a:solidFill>
                  <a:srgbClr val="222222"/>
                </a:solidFill>
                <a:highlight>
                  <a:schemeClr val="lt1"/>
                </a:highlight>
                <a:latin typeface="Lato"/>
                <a:ea typeface="Lato"/>
                <a:cs typeface="Lato"/>
                <a:sym typeface="Lato"/>
              </a:rPr>
              <a:t>-8</a:t>
            </a:r>
            <a:endParaRPr baseline="30000" sz="1000">
              <a:solidFill>
                <a:srgbClr val="222222"/>
              </a:solidFill>
              <a:highlight>
                <a:schemeClr val="lt1"/>
              </a:highlight>
              <a:latin typeface="Lato"/>
              <a:ea typeface="Lato"/>
              <a:cs typeface="Lato"/>
              <a:sym typeface="Lato"/>
            </a:endParaRPr>
          </a:p>
          <a:p>
            <a:pPr indent="0" lvl="0" marL="0" rtl="0" algn="l">
              <a:spcBef>
                <a:spcPts val="0"/>
              </a:spcBef>
              <a:spcAft>
                <a:spcPts val="0"/>
              </a:spcAft>
              <a:buNone/>
            </a:pPr>
            <a:r>
              <a:rPr lang="en" sz="1000">
                <a:solidFill>
                  <a:srgbClr val="222222"/>
                </a:solidFill>
                <a:highlight>
                  <a:schemeClr val="lt1"/>
                </a:highlight>
                <a:latin typeface="Lato"/>
                <a:ea typeface="Lato"/>
                <a:cs typeface="Lato"/>
                <a:sym typeface="Lato"/>
              </a:rPr>
              <a:t>length of chain = 1000; </a:t>
            </a:r>
            <a:endParaRPr sz="1000">
              <a:solidFill>
                <a:srgbClr val="222222"/>
              </a:solidFill>
              <a:highlight>
                <a:schemeClr val="lt1"/>
              </a:highlight>
              <a:latin typeface="Lato"/>
              <a:ea typeface="Lato"/>
              <a:cs typeface="Lato"/>
              <a:sym typeface="Lato"/>
            </a:endParaRPr>
          </a:p>
          <a:p>
            <a:pPr indent="0" lvl="0" marL="0" rtl="0" algn="l">
              <a:spcBef>
                <a:spcPts val="0"/>
              </a:spcBef>
              <a:spcAft>
                <a:spcPts val="0"/>
              </a:spcAft>
              <a:buNone/>
            </a:pPr>
            <a:r>
              <a:rPr lang="en" sz="1000">
                <a:solidFill>
                  <a:srgbClr val="222222"/>
                </a:solidFill>
                <a:highlight>
                  <a:schemeClr val="lt1"/>
                </a:highlight>
                <a:latin typeface="Lato"/>
                <a:ea typeface="Lato"/>
                <a:cs typeface="Lato"/>
                <a:sym typeface="Lato"/>
              </a:rPr>
              <a:t>burn in = first 500; </a:t>
            </a:r>
            <a:endParaRPr sz="1000">
              <a:solidFill>
                <a:srgbClr val="222222"/>
              </a:solidFill>
              <a:highlight>
                <a:schemeClr val="lt1"/>
              </a:highlight>
              <a:latin typeface="Lato"/>
              <a:ea typeface="Lato"/>
              <a:cs typeface="Lato"/>
              <a:sym typeface="Lato"/>
            </a:endParaRPr>
          </a:p>
          <a:p>
            <a:pPr indent="0" lvl="0" marL="0" rtl="0" algn="l">
              <a:spcBef>
                <a:spcPts val="0"/>
              </a:spcBef>
              <a:spcAft>
                <a:spcPts val="0"/>
              </a:spcAft>
              <a:buNone/>
            </a:pPr>
            <a:r>
              <a:rPr lang="en" sz="1000">
                <a:solidFill>
                  <a:srgbClr val="222222"/>
                </a:solidFill>
                <a:highlight>
                  <a:schemeClr val="lt1"/>
                </a:highlight>
                <a:latin typeface="Lato"/>
                <a:ea typeface="Lato"/>
                <a:cs typeface="Lato"/>
                <a:sym typeface="Lato"/>
              </a:rPr>
              <a:t>thinning =2</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2 R</a:t>
            </a:r>
            <a:r>
              <a:rPr lang="en"/>
              <a:t>obustness of </a:t>
            </a:r>
            <a:r>
              <a:rPr lang="en"/>
              <a:t>Gibbs sampling</a:t>
            </a:r>
            <a:endParaRPr/>
          </a:p>
        </p:txBody>
      </p:sp>
      <p:sp>
        <p:nvSpPr>
          <p:cNvPr id="241" name="Google Shape;241;p27"/>
          <p:cNvSpPr txBox="1"/>
          <p:nvPr>
            <p:ph idx="1" type="body"/>
          </p:nvPr>
        </p:nvSpPr>
        <p:spPr>
          <a:xfrm>
            <a:off x="729450" y="1469275"/>
            <a:ext cx="7688700" cy="283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222222"/>
                </a:solidFill>
                <a:highlight>
                  <a:schemeClr val="lt1"/>
                </a:highlight>
              </a:rPr>
              <a:t>Recall posterior:							</a:t>
            </a:r>
            <a:r>
              <a:rPr lang="en">
                <a:solidFill>
                  <a:srgbClr val="222222"/>
                </a:solidFill>
                <a:highlight>
                  <a:schemeClr val="lt1"/>
                </a:highlight>
              </a:rPr>
              <a:t>	</a:t>
            </a:r>
            <a:r>
              <a:rPr lang="en">
                <a:solidFill>
                  <a:srgbClr val="222222"/>
                </a:solidFill>
                <a:highlight>
                  <a:schemeClr val="lt1"/>
                </a:highlight>
              </a:rPr>
              <a:t>BayesPrism is invariant to 2 noises:</a:t>
            </a:r>
            <a:endParaRPr>
              <a:solidFill>
                <a:srgbClr val="222222"/>
              </a:solidFill>
              <a:highlight>
                <a:srgbClr val="FFFFFF"/>
              </a:highlight>
              <a:latin typeface="Times New Roman"/>
              <a:ea typeface="Times New Roman"/>
              <a:cs typeface="Times New Roman"/>
              <a:sym typeface="Times New Roman"/>
            </a:endParaRPr>
          </a:p>
        </p:txBody>
      </p:sp>
      <p:pic>
        <p:nvPicPr>
          <p:cNvPr id="242" name="Google Shape;242;p27"/>
          <p:cNvPicPr preferRelativeResize="0"/>
          <p:nvPr/>
        </p:nvPicPr>
        <p:blipFill>
          <a:blip r:embed="rId3">
            <a:alphaModFix/>
          </a:blip>
          <a:stretch>
            <a:fillRect/>
          </a:stretch>
        </p:blipFill>
        <p:spPr>
          <a:xfrm>
            <a:off x="2118575" y="1568300"/>
            <a:ext cx="3233401" cy="725350"/>
          </a:xfrm>
          <a:prstGeom prst="rect">
            <a:avLst/>
          </a:prstGeom>
          <a:noFill/>
          <a:ln>
            <a:noFill/>
          </a:ln>
        </p:spPr>
      </p:pic>
      <p:pic>
        <p:nvPicPr>
          <p:cNvPr id="243" name="Google Shape;243;p27"/>
          <p:cNvPicPr preferRelativeResize="0"/>
          <p:nvPr/>
        </p:nvPicPr>
        <p:blipFill>
          <a:blip r:embed="rId4">
            <a:alphaModFix/>
          </a:blip>
          <a:stretch>
            <a:fillRect/>
          </a:stretch>
        </p:blipFill>
        <p:spPr>
          <a:xfrm>
            <a:off x="339025" y="2496600"/>
            <a:ext cx="4222925" cy="1532101"/>
          </a:xfrm>
          <a:prstGeom prst="rect">
            <a:avLst/>
          </a:prstGeom>
          <a:noFill/>
          <a:ln>
            <a:noFill/>
          </a:ln>
        </p:spPr>
      </p:pic>
      <p:pic>
        <p:nvPicPr>
          <p:cNvPr id="244" name="Google Shape;244;p27"/>
          <p:cNvPicPr preferRelativeResize="0"/>
          <p:nvPr/>
        </p:nvPicPr>
        <p:blipFill>
          <a:blip r:embed="rId5">
            <a:alphaModFix/>
          </a:blip>
          <a:stretch>
            <a:fillRect/>
          </a:stretch>
        </p:blipFill>
        <p:spPr>
          <a:xfrm>
            <a:off x="4999275" y="2126150"/>
            <a:ext cx="3309526" cy="1902549"/>
          </a:xfrm>
          <a:prstGeom prst="rect">
            <a:avLst/>
          </a:prstGeom>
          <a:noFill/>
          <a:ln>
            <a:noFill/>
          </a:ln>
        </p:spPr>
      </p:pic>
      <p:sp>
        <p:nvSpPr>
          <p:cNvPr id="245" name="Google Shape;245;p27"/>
          <p:cNvSpPr txBox="1"/>
          <p:nvPr/>
        </p:nvSpPr>
        <p:spPr>
          <a:xfrm>
            <a:off x="185775" y="4061900"/>
            <a:ext cx="4350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 </a:t>
            </a:r>
            <a:r>
              <a:rPr lang="en" sz="1100"/>
              <a:t>linear multiplicative noise:</a:t>
            </a:r>
            <a:endParaRPr sz="1100"/>
          </a:p>
          <a:p>
            <a:pPr indent="0" lvl="0" marL="0" rtl="0" algn="l">
              <a:spcBef>
                <a:spcPts val="0"/>
              </a:spcBef>
              <a:spcAft>
                <a:spcPts val="0"/>
              </a:spcAft>
              <a:buNone/>
            </a:pPr>
            <a:r>
              <a:rPr lang="en" sz="1000"/>
              <a:t>this noise mimics the </a:t>
            </a:r>
            <a:r>
              <a:rPr b="1" lang="en" sz="1000"/>
              <a:t>technical batch effects </a:t>
            </a:r>
            <a:r>
              <a:rPr lang="en" sz="1000"/>
              <a:t>where genes are captured at different efficiencies by two experimental / sequencing methods</a:t>
            </a:r>
            <a:endParaRPr sz="1000"/>
          </a:p>
          <a:p>
            <a:pPr indent="0" lvl="0" marL="0" rtl="0" algn="l">
              <a:spcBef>
                <a:spcPts val="0"/>
              </a:spcBef>
              <a:spcAft>
                <a:spcPts val="0"/>
              </a:spcAft>
              <a:buNone/>
            </a:pPr>
            <a:r>
              <a:rPr lang="en" sz="1000"/>
              <a:t>(posterior of U remains the same)</a:t>
            </a:r>
            <a:endParaRPr sz="1000"/>
          </a:p>
        </p:txBody>
      </p:sp>
      <p:sp>
        <p:nvSpPr>
          <p:cNvPr id="246" name="Google Shape;246;p27"/>
          <p:cNvSpPr txBox="1"/>
          <p:nvPr/>
        </p:nvSpPr>
        <p:spPr>
          <a:xfrm>
            <a:off x="4971875" y="4061900"/>
            <a:ext cx="3892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a:t>
            </a:r>
            <a:r>
              <a:rPr lang="en" sz="1000"/>
              <a:t>. </a:t>
            </a:r>
            <a:r>
              <a:rPr lang="en" sz="1000"/>
              <a:t>any arbitrary transformation noise on marker genes expressed exclusively in </a:t>
            </a:r>
            <a:r>
              <a:rPr b="1" lang="en" sz="1000"/>
              <a:t>one cell type</a:t>
            </a:r>
            <a:endParaRPr b="1" sz="1000"/>
          </a:p>
          <a:p>
            <a:pPr indent="0" lvl="0" marL="0" rtl="0" algn="l">
              <a:spcBef>
                <a:spcPts val="0"/>
              </a:spcBef>
              <a:spcAft>
                <a:spcPts val="0"/>
              </a:spcAft>
              <a:buNone/>
            </a:pPr>
            <a:r>
              <a:rPr lang="en" sz="1000"/>
              <a:t>(U remains the same, for 𝜑</a:t>
            </a:r>
            <a:r>
              <a:rPr baseline="-25000" lang="en" sz="1000"/>
              <a:t>ij</a:t>
            </a:r>
            <a:r>
              <a:rPr lang="en" sz="1000"/>
              <a:t>&gt;0, reads from the marker genes of a particular cell type will be exclusively assigned to that cell type, resulting in a Dirac posterior)</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7276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part 1</a:t>
            </a:r>
            <a:endParaRPr/>
          </a:p>
        </p:txBody>
      </p:sp>
      <p:pic>
        <p:nvPicPr>
          <p:cNvPr id="252" name="Google Shape;252;p28"/>
          <p:cNvPicPr preferRelativeResize="0"/>
          <p:nvPr/>
        </p:nvPicPr>
        <p:blipFill rotWithShape="1">
          <a:blip r:embed="rId3">
            <a:alphaModFix/>
          </a:blip>
          <a:srcRect b="826" l="0" r="0" t="835"/>
          <a:stretch/>
        </p:blipFill>
        <p:spPr>
          <a:xfrm>
            <a:off x="729450" y="1091850"/>
            <a:ext cx="8088735" cy="3997475"/>
          </a:xfrm>
          <a:prstGeom prst="rect">
            <a:avLst/>
          </a:prstGeom>
          <a:noFill/>
          <a:ln>
            <a:noFill/>
          </a:ln>
        </p:spPr>
      </p:pic>
      <p:sp>
        <p:nvSpPr>
          <p:cNvPr id="253" name="Google Shape;253;p28"/>
          <p:cNvSpPr txBox="1"/>
          <p:nvPr/>
        </p:nvSpPr>
        <p:spPr>
          <a:xfrm>
            <a:off x="120950" y="4077325"/>
            <a:ext cx="60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Step  2</a:t>
            </a:r>
            <a:endParaRPr sz="1100">
              <a:latin typeface="Lato"/>
              <a:ea typeface="Lato"/>
              <a:cs typeface="Lato"/>
              <a:sym typeface="Lato"/>
            </a:endParaRPr>
          </a:p>
        </p:txBody>
      </p:sp>
      <p:sp>
        <p:nvSpPr>
          <p:cNvPr id="254" name="Google Shape;254;p28"/>
          <p:cNvSpPr txBox="1"/>
          <p:nvPr/>
        </p:nvSpPr>
        <p:spPr>
          <a:xfrm>
            <a:off x="120950" y="1475625"/>
            <a:ext cx="60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Step 1</a:t>
            </a:r>
            <a:endParaRPr sz="1100">
              <a:latin typeface="Lato"/>
              <a:ea typeface="Lato"/>
              <a:cs typeface="Lato"/>
              <a:sym typeface="Lato"/>
            </a:endParaRPr>
          </a:p>
        </p:txBody>
      </p:sp>
      <p:pic>
        <p:nvPicPr>
          <p:cNvPr id="255" name="Google Shape;255;p28"/>
          <p:cNvPicPr preferRelativeResize="0"/>
          <p:nvPr/>
        </p:nvPicPr>
        <p:blipFill>
          <a:blip r:embed="rId4">
            <a:alphaModFix/>
          </a:blip>
          <a:stretch>
            <a:fillRect/>
          </a:stretch>
        </p:blipFill>
        <p:spPr>
          <a:xfrm>
            <a:off x="6819375" y="2972725"/>
            <a:ext cx="2238416" cy="21166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9"/>
          <p:cNvPicPr preferRelativeResize="0"/>
          <p:nvPr/>
        </p:nvPicPr>
        <p:blipFill rotWithShape="1">
          <a:blip r:embed="rId3">
            <a:alphaModFix/>
          </a:blip>
          <a:srcRect b="0" l="0" r="901" t="0"/>
          <a:stretch/>
        </p:blipFill>
        <p:spPr>
          <a:xfrm>
            <a:off x="1657100" y="0"/>
            <a:ext cx="7255777" cy="5143500"/>
          </a:xfrm>
          <a:prstGeom prst="rect">
            <a:avLst/>
          </a:prstGeom>
          <a:noFill/>
          <a:ln>
            <a:noFill/>
          </a:ln>
        </p:spPr>
      </p:pic>
      <p:sp>
        <p:nvSpPr>
          <p:cNvPr id="261" name="Google Shape;261;p29"/>
          <p:cNvSpPr txBox="1"/>
          <p:nvPr/>
        </p:nvSpPr>
        <p:spPr>
          <a:xfrm>
            <a:off x="1921675" y="1095200"/>
            <a:ext cx="803400" cy="4617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666666"/>
                </a:solidFill>
              </a:rPr>
              <a:t>estimates of </a:t>
            </a:r>
            <a:r>
              <a:rPr b="1" lang="en" sz="600">
                <a:solidFill>
                  <a:srgbClr val="666666"/>
                </a:solidFill>
              </a:rPr>
              <a:t>fraction of reads</a:t>
            </a:r>
            <a:r>
              <a:rPr lang="en" sz="600">
                <a:solidFill>
                  <a:srgbClr val="666666"/>
                </a:solidFill>
              </a:rPr>
              <a:t> for</a:t>
            </a:r>
            <a:r>
              <a:rPr lang="en" sz="600">
                <a:solidFill>
                  <a:srgbClr val="666666"/>
                </a:solidFill>
              </a:rPr>
              <a:t> each cell type</a:t>
            </a:r>
            <a:endParaRPr sz="600">
              <a:solidFill>
                <a:srgbClr val="666666"/>
              </a:solidFill>
            </a:endParaRPr>
          </a:p>
        </p:txBody>
      </p:sp>
      <p:sp>
        <p:nvSpPr>
          <p:cNvPr id="262" name="Google Shape;262;p29"/>
          <p:cNvSpPr txBox="1"/>
          <p:nvPr/>
        </p:nvSpPr>
        <p:spPr>
          <a:xfrm>
            <a:off x="5758475" y="1095200"/>
            <a:ext cx="1660800" cy="4617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666666"/>
                </a:solidFill>
              </a:rPr>
              <a:t>gene expression matrix of each cell type -</a:t>
            </a:r>
            <a:endParaRPr sz="600">
              <a:solidFill>
                <a:srgbClr val="666666"/>
              </a:solidFill>
            </a:endParaRPr>
          </a:p>
          <a:p>
            <a:pPr indent="0" lvl="0" marL="0" rtl="0" algn="l">
              <a:spcBef>
                <a:spcPts val="0"/>
              </a:spcBef>
              <a:spcAft>
                <a:spcPts val="0"/>
              </a:spcAft>
              <a:buNone/>
            </a:pPr>
            <a:r>
              <a:rPr b="1" lang="en" sz="600">
                <a:solidFill>
                  <a:srgbClr val="666666"/>
                </a:solidFill>
              </a:rPr>
              <a:t>number of reads</a:t>
            </a:r>
            <a:r>
              <a:rPr lang="en" sz="600">
                <a:solidFill>
                  <a:srgbClr val="666666"/>
                </a:solidFill>
              </a:rPr>
              <a:t> assign to g gene of t type in bulk patient n</a:t>
            </a:r>
            <a:endParaRPr sz="600">
              <a:solidFill>
                <a:srgbClr val="666666"/>
              </a:solidFill>
            </a:endParaRPr>
          </a:p>
        </p:txBody>
      </p:sp>
      <p:pic>
        <p:nvPicPr>
          <p:cNvPr id="263" name="Google Shape;263;p29"/>
          <p:cNvPicPr preferRelativeResize="0"/>
          <p:nvPr/>
        </p:nvPicPr>
        <p:blipFill rotWithShape="1">
          <a:blip r:embed="rId4">
            <a:alphaModFix/>
          </a:blip>
          <a:srcRect b="0" l="52017" r="0" t="0"/>
          <a:stretch/>
        </p:blipFill>
        <p:spPr>
          <a:xfrm>
            <a:off x="7473525" y="469625"/>
            <a:ext cx="1594549" cy="1087275"/>
          </a:xfrm>
          <a:prstGeom prst="rect">
            <a:avLst/>
          </a:prstGeom>
          <a:noFill/>
          <a:ln cap="flat" cmpd="sng" w="9525">
            <a:solidFill>
              <a:srgbClr val="999999"/>
            </a:solidFill>
            <a:prstDash val="dash"/>
            <a:round/>
            <a:headEnd len="sm" w="sm" type="none"/>
            <a:tailEnd len="sm" w="sm" type="none"/>
          </a:ln>
        </p:spPr>
      </p:pic>
      <p:pic>
        <p:nvPicPr>
          <p:cNvPr id="264" name="Google Shape;264;p29"/>
          <p:cNvPicPr preferRelativeResize="0"/>
          <p:nvPr/>
        </p:nvPicPr>
        <p:blipFill rotWithShape="1">
          <a:blip r:embed="rId4">
            <a:alphaModFix/>
          </a:blip>
          <a:srcRect b="0" l="0" r="54162" t="0"/>
          <a:stretch/>
        </p:blipFill>
        <p:spPr>
          <a:xfrm>
            <a:off x="39700" y="469625"/>
            <a:ext cx="1523301" cy="1087275"/>
          </a:xfrm>
          <a:prstGeom prst="rect">
            <a:avLst/>
          </a:prstGeom>
          <a:noFill/>
          <a:ln cap="flat" cmpd="sng" w="9525">
            <a:solidFill>
              <a:srgbClr val="999999"/>
            </a:solidFill>
            <a:prstDash val="dash"/>
            <a:round/>
            <a:headEnd len="sm" w="sm" type="none"/>
            <a:tailEnd len="sm" w="sm" type="none"/>
          </a:ln>
        </p:spPr>
      </p:pic>
      <p:cxnSp>
        <p:nvCxnSpPr>
          <p:cNvPr id="265" name="Google Shape;265;p29"/>
          <p:cNvCxnSpPr/>
          <p:nvPr/>
        </p:nvCxnSpPr>
        <p:spPr>
          <a:xfrm>
            <a:off x="1577375" y="1014425"/>
            <a:ext cx="705600" cy="600"/>
          </a:xfrm>
          <a:prstGeom prst="straightConnector1">
            <a:avLst/>
          </a:prstGeom>
          <a:noFill/>
          <a:ln cap="flat" cmpd="sng" w="9525">
            <a:solidFill>
              <a:srgbClr val="666666"/>
            </a:solidFill>
            <a:prstDash val="solid"/>
            <a:round/>
            <a:headEnd len="med" w="med" type="none"/>
            <a:tailEnd len="med" w="med" type="triangle"/>
          </a:ln>
        </p:spPr>
      </p:cxnSp>
      <p:cxnSp>
        <p:nvCxnSpPr>
          <p:cNvPr id="266" name="Google Shape;266;p29"/>
          <p:cNvCxnSpPr/>
          <p:nvPr/>
        </p:nvCxnSpPr>
        <p:spPr>
          <a:xfrm flipH="1">
            <a:off x="5740025" y="1002800"/>
            <a:ext cx="1700400" cy="5100"/>
          </a:xfrm>
          <a:prstGeom prst="straightConnector1">
            <a:avLst/>
          </a:prstGeom>
          <a:noFill/>
          <a:ln cap="flat" cmpd="sng" w="9525">
            <a:solidFill>
              <a:srgbClr val="666666"/>
            </a:solidFill>
            <a:prstDash val="solid"/>
            <a:round/>
            <a:headEnd len="med" w="med" type="none"/>
            <a:tailEnd len="med" w="med" type="triangle"/>
          </a:ln>
        </p:spPr>
      </p:cxnSp>
      <p:pic>
        <p:nvPicPr>
          <p:cNvPr id="267" name="Google Shape;267;p29"/>
          <p:cNvPicPr preferRelativeResize="0"/>
          <p:nvPr/>
        </p:nvPicPr>
        <p:blipFill>
          <a:blip r:embed="rId5">
            <a:alphaModFix/>
          </a:blip>
          <a:stretch>
            <a:fillRect/>
          </a:stretch>
        </p:blipFill>
        <p:spPr>
          <a:xfrm>
            <a:off x="1344625" y="683750"/>
            <a:ext cx="973725" cy="288100"/>
          </a:xfrm>
          <a:prstGeom prst="rect">
            <a:avLst/>
          </a:prstGeom>
          <a:noFill/>
          <a:ln cap="flat" cmpd="sng" w="9525">
            <a:solidFill>
              <a:srgbClr val="CCCCCC"/>
            </a:solidFill>
            <a:prstDash val="solid"/>
            <a:round/>
            <a:headEnd len="sm" w="sm" type="none"/>
            <a:tailEnd len="sm" w="sm" type="none"/>
          </a:ln>
        </p:spPr>
      </p:pic>
      <p:pic>
        <p:nvPicPr>
          <p:cNvPr id="268" name="Google Shape;268;p29"/>
          <p:cNvPicPr preferRelativeResize="0"/>
          <p:nvPr/>
        </p:nvPicPr>
        <p:blipFill rotWithShape="1">
          <a:blip r:embed="rId6">
            <a:alphaModFix/>
          </a:blip>
          <a:srcRect b="-6068" l="-932" r="2806" t="-4063"/>
          <a:stretch/>
        </p:blipFill>
        <p:spPr>
          <a:xfrm>
            <a:off x="5978775" y="617625"/>
            <a:ext cx="1022050" cy="288100"/>
          </a:xfrm>
          <a:prstGeom prst="rect">
            <a:avLst/>
          </a:prstGeom>
          <a:noFill/>
          <a:ln cap="flat" cmpd="sng" w="9525">
            <a:solidFill>
              <a:srgbClr val="CCCCCC"/>
            </a:solidFill>
            <a:prstDash val="solid"/>
            <a:round/>
            <a:headEnd len="sm" w="sm" type="none"/>
            <a:tailEnd len="sm" w="sm" type="none"/>
          </a:ln>
        </p:spPr>
      </p:pic>
      <p:sp>
        <p:nvSpPr>
          <p:cNvPr id="269" name="Google Shape;269;p29"/>
          <p:cNvSpPr txBox="1"/>
          <p:nvPr/>
        </p:nvSpPr>
        <p:spPr>
          <a:xfrm>
            <a:off x="120950" y="104025"/>
            <a:ext cx="60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Step 3</a:t>
            </a:r>
            <a:endParaRPr sz="1100">
              <a:latin typeface="Lato"/>
              <a:ea typeface="Lato"/>
              <a:cs typeface="Lato"/>
              <a:sym typeface="Lato"/>
            </a:endParaRPr>
          </a:p>
        </p:txBody>
      </p:sp>
      <p:sp>
        <p:nvSpPr>
          <p:cNvPr id="270" name="Google Shape;270;p29"/>
          <p:cNvSpPr txBox="1"/>
          <p:nvPr/>
        </p:nvSpPr>
        <p:spPr>
          <a:xfrm>
            <a:off x="120950" y="2009025"/>
            <a:ext cx="77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Step 4</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(option)</a:t>
            </a:r>
            <a:endParaRPr sz="1100">
              <a:latin typeface="Lato"/>
              <a:ea typeface="Lato"/>
              <a:cs typeface="Lato"/>
              <a:sym typeface="Lato"/>
            </a:endParaRPr>
          </a:p>
        </p:txBody>
      </p:sp>
      <p:sp>
        <p:nvSpPr>
          <p:cNvPr id="271" name="Google Shape;271;p29"/>
          <p:cNvSpPr txBox="1"/>
          <p:nvPr/>
        </p:nvSpPr>
        <p:spPr>
          <a:xfrm>
            <a:off x="5925416" y="833600"/>
            <a:ext cx="915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h : {1, ..., S}→{1, ..., T}</a:t>
            </a:r>
            <a:endParaRPr sz="500"/>
          </a:p>
        </p:txBody>
      </p:sp>
      <p:pic>
        <p:nvPicPr>
          <p:cNvPr id="272" name="Google Shape;272;p29"/>
          <p:cNvPicPr preferRelativeResize="0"/>
          <p:nvPr/>
        </p:nvPicPr>
        <p:blipFill>
          <a:blip r:embed="rId7">
            <a:alphaModFix/>
          </a:blip>
          <a:stretch>
            <a:fillRect/>
          </a:stretch>
        </p:blipFill>
        <p:spPr>
          <a:xfrm>
            <a:off x="6819375" y="2972725"/>
            <a:ext cx="2238416" cy="2116600"/>
          </a:xfrm>
          <a:prstGeom prst="rect">
            <a:avLst/>
          </a:prstGeom>
          <a:noFill/>
          <a:ln cap="flat" cmpd="sng" w="9525">
            <a:solidFill>
              <a:srgbClr val="999999"/>
            </a:solidFill>
            <a:prstDash val="solid"/>
            <a:round/>
            <a:headEnd len="sm" w="sm" type="none"/>
            <a:tailEnd len="sm" w="sm" type="none"/>
          </a:ln>
        </p:spPr>
      </p:pic>
      <p:sp>
        <p:nvSpPr>
          <p:cNvPr id="273" name="Google Shape;273;p29"/>
          <p:cNvSpPr txBox="1"/>
          <p:nvPr/>
        </p:nvSpPr>
        <p:spPr>
          <a:xfrm>
            <a:off x="0" y="4608300"/>
            <a:ext cx="7688700" cy="535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Overview part 2</a:t>
            </a:r>
            <a:endParaRPr b="1" sz="2600">
              <a:solidFill>
                <a:srgbClr val="1A1A1A"/>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t>
            </a:r>
            <a:r>
              <a:rPr lang="en" sz="2266"/>
              <a:t>Update reference matrix (notation)</a:t>
            </a:r>
            <a:endParaRPr sz="2266"/>
          </a:p>
          <a:p>
            <a:pPr indent="0" lvl="0" marL="0" rtl="0" algn="l">
              <a:spcBef>
                <a:spcPts val="0"/>
              </a:spcBef>
              <a:spcAft>
                <a:spcPts val="0"/>
              </a:spcAft>
              <a:buNone/>
            </a:pPr>
            <a:r>
              <a:t/>
            </a:r>
            <a:endParaRPr sz="2266"/>
          </a:p>
        </p:txBody>
      </p:sp>
      <p:sp>
        <p:nvSpPr>
          <p:cNvPr id="279" name="Google Shape;279;p30"/>
          <p:cNvSpPr txBox="1"/>
          <p:nvPr>
            <p:ph idx="1" type="body"/>
          </p:nvPr>
        </p:nvSpPr>
        <p:spPr>
          <a:xfrm>
            <a:off x="729450" y="1316875"/>
            <a:ext cx="8121300" cy="37725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Clr>
                <a:srgbClr val="222222"/>
              </a:buClr>
              <a:buSzPts val="1300"/>
              <a:buAutoNum type="arabicPeriod"/>
            </a:pPr>
            <a:r>
              <a:rPr lang="en">
                <a:solidFill>
                  <a:srgbClr val="222222"/>
                </a:solidFill>
              </a:rPr>
              <a:t>N</a:t>
            </a:r>
            <a:r>
              <a:rPr lang="en">
                <a:solidFill>
                  <a:srgbClr val="222222"/>
                </a:solidFill>
              </a:rPr>
              <a:t>onmalignant/Malignant cell types are of low/substantial heterogeneity across bulk samples</a:t>
            </a:r>
            <a:endParaRPr>
              <a:solidFill>
                <a:srgbClr val="222222"/>
              </a:solidFill>
            </a:endParaRPr>
          </a:p>
          <a:p>
            <a:pPr indent="-311150" lvl="0" marL="457200" marR="0" rtl="0" algn="l">
              <a:lnSpc>
                <a:spcPct val="115000"/>
              </a:lnSpc>
              <a:spcBef>
                <a:spcPts val="0"/>
              </a:spcBef>
              <a:spcAft>
                <a:spcPts val="0"/>
              </a:spcAft>
              <a:buClr>
                <a:srgbClr val="222222"/>
              </a:buClr>
              <a:buSzPts val="1300"/>
              <a:buAutoNum type="arabicPeriod"/>
            </a:pPr>
            <a:r>
              <a:rPr lang="en">
                <a:solidFill>
                  <a:srgbClr val="222222"/>
                </a:solidFill>
              </a:rPr>
              <a:t>They are presented at substantial fractions—for example, &gt;1%—in at least one bulk sample</a:t>
            </a:r>
            <a:endParaRPr sz="1200">
              <a:solidFill>
                <a:srgbClr val="343541"/>
              </a:solidFill>
              <a:latin typeface="Roboto"/>
              <a:ea typeface="Roboto"/>
              <a:cs typeface="Roboto"/>
              <a:sym typeface="Roboto"/>
            </a:endParaRPr>
          </a:p>
          <a:p>
            <a:pPr indent="-311150" lvl="0" marL="914400" rtl="0" algn="l">
              <a:spcBef>
                <a:spcPts val="0"/>
              </a:spcBef>
              <a:spcAft>
                <a:spcPts val="0"/>
              </a:spcAft>
              <a:buClr>
                <a:srgbClr val="222222"/>
              </a:buClr>
              <a:buSzPts val="1300"/>
              <a:buChar char="➔"/>
            </a:pPr>
            <a:r>
              <a:rPr lang="en">
                <a:solidFill>
                  <a:srgbClr val="222222"/>
                </a:solidFill>
              </a:rPr>
              <a:t>Likelihood function for the expression profiles</a:t>
            </a:r>
            <a:endParaRPr>
              <a:solidFill>
                <a:srgbClr val="222222"/>
              </a:solidFill>
            </a:endParaRPr>
          </a:p>
          <a:p>
            <a:pPr indent="-311150" lvl="0" marL="914400" rtl="0" algn="l">
              <a:spcBef>
                <a:spcPts val="0"/>
              </a:spcBef>
              <a:spcAft>
                <a:spcPts val="0"/>
              </a:spcAft>
              <a:buClr>
                <a:srgbClr val="222222"/>
              </a:buClr>
              <a:buSzPts val="1300"/>
              <a:buChar char="➔"/>
            </a:pPr>
            <a:r>
              <a:rPr lang="en">
                <a:solidFill>
                  <a:srgbClr val="222222"/>
                </a:solidFill>
              </a:rPr>
              <a:t>Set multinomial distribution with the updated parameter	</a:t>
            </a:r>
            <a:r>
              <a:rPr lang="en">
                <a:solidFill>
                  <a:srgbClr val="222222"/>
                </a:solidFill>
              </a:rPr>
              <a:t>ψ</a:t>
            </a:r>
            <a:r>
              <a:rPr lang="en">
                <a:solidFill>
                  <a:srgbClr val="222222"/>
                </a:solidFill>
              </a:rPr>
              <a:t>  (to replace φ) .</a:t>
            </a:r>
            <a:endParaRPr>
              <a:solidFill>
                <a:srgbClr val="222222"/>
              </a:solidFill>
            </a:endParaRPr>
          </a:p>
          <a:p>
            <a:pPr indent="-311150" lvl="0" marL="914400" rtl="0" algn="l">
              <a:lnSpc>
                <a:spcPct val="115000"/>
              </a:lnSpc>
              <a:spcBef>
                <a:spcPts val="0"/>
              </a:spcBef>
              <a:spcAft>
                <a:spcPts val="0"/>
              </a:spcAft>
              <a:buClr>
                <a:srgbClr val="222222"/>
              </a:buClr>
              <a:buSzPts val="1300"/>
              <a:buChar char="➔"/>
            </a:pPr>
            <a:r>
              <a:rPr lang="en">
                <a:solidFill>
                  <a:srgbClr val="222222"/>
                </a:solidFill>
              </a:rPr>
              <a:t>re-estimating the posteriors of cell type fraction using ψ.</a:t>
            </a:r>
            <a:endParaRPr>
              <a:solidFill>
                <a:srgbClr val="222222"/>
              </a:solidFill>
            </a:endParaRPr>
          </a:p>
          <a:p>
            <a:pPr indent="0" lvl="0" marL="0" rtl="0" algn="l">
              <a:lnSpc>
                <a:spcPct val="115000"/>
              </a:lnSpc>
              <a:spcBef>
                <a:spcPts val="0"/>
              </a:spcBef>
              <a:spcAft>
                <a:spcPts val="0"/>
              </a:spcAft>
              <a:buNone/>
            </a:pPr>
            <a:r>
              <a:t/>
            </a:r>
            <a:endParaRPr>
              <a:solidFill>
                <a:srgbClr val="222222"/>
              </a:solidFill>
            </a:endParaRPr>
          </a:p>
          <a:p>
            <a:pPr indent="0" lvl="0" marL="0" rtl="0" algn="l">
              <a:lnSpc>
                <a:spcPct val="115000"/>
              </a:lnSpc>
              <a:spcBef>
                <a:spcPts val="0"/>
              </a:spcBef>
              <a:spcAft>
                <a:spcPts val="0"/>
              </a:spcAft>
              <a:buNone/>
            </a:pPr>
            <a:r>
              <a:t/>
            </a:r>
            <a:endParaRPr>
              <a:solidFill>
                <a:srgbClr val="222222"/>
              </a:solidFill>
            </a:endParaRPr>
          </a:p>
          <a:p>
            <a:pPr indent="0" lvl="0" marL="0" rtl="0" algn="l">
              <a:lnSpc>
                <a:spcPct val="115000"/>
              </a:lnSpc>
              <a:spcBef>
                <a:spcPts val="0"/>
              </a:spcBef>
              <a:spcAft>
                <a:spcPts val="0"/>
              </a:spcAft>
              <a:buNone/>
            </a:pPr>
            <a:r>
              <a:t/>
            </a:r>
            <a:endParaRPr>
              <a:solidFill>
                <a:srgbClr val="222222"/>
              </a:solidFill>
            </a:endParaRPr>
          </a:p>
          <a:p>
            <a:pPr indent="0" lvl="0" marL="0" rtl="0" algn="l">
              <a:lnSpc>
                <a:spcPct val="115000"/>
              </a:lnSpc>
              <a:spcBef>
                <a:spcPts val="0"/>
              </a:spcBef>
              <a:spcAft>
                <a:spcPts val="0"/>
              </a:spcAft>
              <a:buNone/>
            </a:pPr>
            <a:r>
              <a:t/>
            </a:r>
            <a:endParaRPr>
              <a:solidFill>
                <a:srgbClr val="222222"/>
              </a:solidFill>
            </a:endParaRPr>
          </a:p>
          <a:p>
            <a:pPr indent="0" lvl="0" marL="0" rtl="0" algn="l">
              <a:spcBef>
                <a:spcPts val="0"/>
              </a:spcBef>
              <a:spcAft>
                <a:spcPts val="0"/>
              </a:spcAft>
              <a:buNone/>
            </a:pPr>
            <a:r>
              <a:rPr lang="en">
                <a:solidFill>
                  <a:srgbClr val="222222"/>
                </a:solidFill>
              </a:rPr>
              <a:t>Assume: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rPr lang="en">
                <a:solidFill>
                  <a:srgbClr val="222222"/>
                </a:solidFill>
              </a:rPr>
              <a:t>Hence, the maximum likelihood estimate</a:t>
            </a:r>
            <a:endParaRPr>
              <a:solidFill>
                <a:srgbClr val="222222"/>
              </a:solidFill>
            </a:endParaRPr>
          </a:p>
        </p:txBody>
      </p:sp>
      <p:pic>
        <p:nvPicPr>
          <p:cNvPr id="280" name="Google Shape;280;p30"/>
          <p:cNvPicPr preferRelativeResize="0"/>
          <p:nvPr/>
        </p:nvPicPr>
        <p:blipFill>
          <a:blip r:embed="rId3">
            <a:alphaModFix/>
          </a:blip>
          <a:stretch>
            <a:fillRect/>
          </a:stretch>
        </p:blipFill>
        <p:spPr>
          <a:xfrm>
            <a:off x="1741500" y="3448325"/>
            <a:ext cx="3997247" cy="273875"/>
          </a:xfrm>
          <a:prstGeom prst="rect">
            <a:avLst/>
          </a:prstGeom>
          <a:noFill/>
          <a:ln>
            <a:noFill/>
          </a:ln>
        </p:spPr>
      </p:pic>
      <p:pic>
        <p:nvPicPr>
          <p:cNvPr id="281" name="Google Shape;281;p30"/>
          <p:cNvPicPr preferRelativeResize="0"/>
          <p:nvPr/>
        </p:nvPicPr>
        <p:blipFill>
          <a:blip r:embed="rId4">
            <a:alphaModFix/>
          </a:blip>
          <a:stretch>
            <a:fillRect/>
          </a:stretch>
        </p:blipFill>
        <p:spPr>
          <a:xfrm>
            <a:off x="1714723" y="3758502"/>
            <a:ext cx="3872066" cy="274320"/>
          </a:xfrm>
          <a:prstGeom prst="rect">
            <a:avLst/>
          </a:prstGeom>
          <a:noFill/>
          <a:ln>
            <a:noFill/>
          </a:ln>
        </p:spPr>
      </p:pic>
      <p:pic>
        <p:nvPicPr>
          <p:cNvPr id="282" name="Google Shape;282;p30"/>
          <p:cNvPicPr preferRelativeResize="0"/>
          <p:nvPr/>
        </p:nvPicPr>
        <p:blipFill>
          <a:blip r:embed="rId5">
            <a:alphaModFix/>
          </a:blip>
          <a:stretch>
            <a:fillRect/>
          </a:stretch>
        </p:blipFill>
        <p:spPr>
          <a:xfrm>
            <a:off x="837550" y="4488242"/>
            <a:ext cx="2925051" cy="487508"/>
          </a:xfrm>
          <a:prstGeom prst="rect">
            <a:avLst/>
          </a:prstGeom>
          <a:noFill/>
          <a:ln>
            <a:noFill/>
          </a:ln>
        </p:spPr>
      </p:pic>
      <p:pic>
        <p:nvPicPr>
          <p:cNvPr id="283" name="Google Shape;283;p30"/>
          <p:cNvPicPr preferRelativeResize="0"/>
          <p:nvPr/>
        </p:nvPicPr>
        <p:blipFill>
          <a:blip r:embed="rId6">
            <a:alphaModFix/>
          </a:blip>
          <a:stretch>
            <a:fillRect/>
          </a:stretch>
        </p:blipFill>
        <p:spPr>
          <a:xfrm>
            <a:off x="4004225" y="4448075"/>
            <a:ext cx="1603057" cy="484632"/>
          </a:xfrm>
          <a:prstGeom prst="rect">
            <a:avLst/>
          </a:prstGeom>
          <a:noFill/>
          <a:ln>
            <a:noFill/>
          </a:ln>
        </p:spPr>
      </p:pic>
      <p:pic>
        <p:nvPicPr>
          <p:cNvPr id="284" name="Google Shape;284;p30"/>
          <p:cNvPicPr preferRelativeResize="0"/>
          <p:nvPr/>
        </p:nvPicPr>
        <p:blipFill>
          <a:blip r:embed="rId7">
            <a:alphaModFix/>
          </a:blip>
          <a:stretch>
            <a:fillRect/>
          </a:stretch>
        </p:blipFill>
        <p:spPr>
          <a:xfrm>
            <a:off x="5673425" y="4563988"/>
            <a:ext cx="1603050" cy="252794"/>
          </a:xfrm>
          <a:prstGeom prst="rect">
            <a:avLst/>
          </a:prstGeom>
          <a:noFill/>
          <a:ln>
            <a:noFill/>
          </a:ln>
        </p:spPr>
      </p:pic>
      <p:grpSp>
        <p:nvGrpSpPr>
          <p:cNvPr id="285" name="Google Shape;285;p30"/>
          <p:cNvGrpSpPr/>
          <p:nvPr/>
        </p:nvGrpSpPr>
        <p:grpSpPr>
          <a:xfrm>
            <a:off x="837550" y="2686525"/>
            <a:ext cx="7878949" cy="616550"/>
            <a:chOff x="837550" y="2686525"/>
            <a:chExt cx="7878949" cy="616550"/>
          </a:xfrm>
        </p:grpSpPr>
        <p:pic>
          <p:nvPicPr>
            <p:cNvPr id="286" name="Google Shape;286;p30"/>
            <p:cNvPicPr preferRelativeResize="0"/>
            <p:nvPr/>
          </p:nvPicPr>
          <p:blipFill>
            <a:blip r:embed="rId8">
              <a:alphaModFix/>
            </a:blip>
            <a:stretch>
              <a:fillRect/>
            </a:stretch>
          </p:blipFill>
          <p:spPr>
            <a:xfrm>
              <a:off x="837550" y="2876525"/>
              <a:ext cx="880800" cy="273875"/>
            </a:xfrm>
            <a:prstGeom prst="rect">
              <a:avLst/>
            </a:prstGeom>
            <a:noFill/>
            <a:ln>
              <a:noFill/>
            </a:ln>
          </p:spPr>
        </p:pic>
        <p:sp>
          <p:nvSpPr>
            <p:cNvPr id="287" name="Google Shape;287;p30"/>
            <p:cNvSpPr/>
            <p:nvPr/>
          </p:nvSpPr>
          <p:spPr>
            <a:xfrm>
              <a:off x="1735200" y="2940550"/>
              <a:ext cx="148800" cy="14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8" name="Google Shape;288;p30"/>
            <p:cNvPicPr preferRelativeResize="0"/>
            <p:nvPr/>
          </p:nvPicPr>
          <p:blipFill rotWithShape="1">
            <a:blip r:embed="rId9">
              <a:alphaModFix/>
            </a:blip>
            <a:srcRect b="0" l="0" r="3053" t="0"/>
            <a:stretch/>
          </p:blipFill>
          <p:spPr>
            <a:xfrm>
              <a:off x="1900850" y="2686525"/>
              <a:ext cx="2039875" cy="274325"/>
            </a:xfrm>
            <a:prstGeom prst="rect">
              <a:avLst/>
            </a:prstGeom>
            <a:noFill/>
            <a:ln>
              <a:noFill/>
            </a:ln>
          </p:spPr>
        </p:pic>
        <p:pic>
          <p:nvPicPr>
            <p:cNvPr id="289" name="Google Shape;289;p30"/>
            <p:cNvPicPr preferRelativeResize="0"/>
            <p:nvPr/>
          </p:nvPicPr>
          <p:blipFill rotWithShape="1">
            <a:blip r:embed="rId10">
              <a:alphaModFix/>
            </a:blip>
            <a:srcRect b="10" l="14617" r="0" t="0"/>
            <a:stretch/>
          </p:blipFill>
          <p:spPr>
            <a:xfrm>
              <a:off x="2228851" y="3028775"/>
              <a:ext cx="1776200" cy="274300"/>
            </a:xfrm>
            <a:prstGeom prst="rect">
              <a:avLst/>
            </a:prstGeom>
            <a:noFill/>
            <a:ln>
              <a:noFill/>
            </a:ln>
          </p:spPr>
        </p:pic>
        <p:pic>
          <p:nvPicPr>
            <p:cNvPr id="290" name="Google Shape;290;p30"/>
            <p:cNvPicPr preferRelativeResize="0"/>
            <p:nvPr/>
          </p:nvPicPr>
          <p:blipFill rotWithShape="1">
            <a:blip r:embed="rId11">
              <a:alphaModFix/>
            </a:blip>
            <a:srcRect b="37853" l="7192" r="0" t="0"/>
            <a:stretch/>
          </p:blipFill>
          <p:spPr>
            <a:xfrm>
              <a:off x="3991725" y="2720375"/>
              <a:ext cx="4454299" cy="554100"/>
            </a:xfrm>
            <a:prstGeom prst="rect">
              <a:avLst/>
            </a:prstGeom>
            <a:noFill/>
            <a:ln>
              <a:noFill/>
            </a:ln>
          </p:spPr>
        </p:pic>
        <p:pic>
          <p:nvPicPr>
            <p:cNvPr id="291" name="Google Shape;291;p30"/>
            <p:cNvPicPr preferRelativeResize="0"/>
            <p:nvPr/>
          </p:nvPicPr>
          <p:blipFill rotWithShape="1">
            <a:blip r:embed="rId11">
              <a:alphaModFix/>
            </a:blip>
            <a:srcRect b="62003" l="0" r="93965" t="21643"/>
            <a:stretch/>
          </p:blipFill>
          <p:spPr>
            <a:xfrm>
              <a:off x="8426850" y="2738225"/>
              <a:ext cx="289649" cy="145800"/>
            </a:xfrm>
            <a:prstGeom prst="rect">
              <a:avLst/>
            </a:prstGeom>
            <a:noFill/>
            <a:ln>
              <a:noFill/>
            </a:ln>
          </p:spPr>
        </p:pic>
      </p:grpSp>
      <p:sp>
        <p:nvSpPr>
          <p:cNvPr id="292" name="Google Shape;292;p30"/>
          <p:cNvSpPr txBox="1"/>
          <p:nvPr/>
        </p:nvSpPr>
        <p:spPr>
          <a:xfrm>
            <a:off x="5967275" y="3262988"/>
            <a:ext cx="2079000" cy="5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666666"/>
                </a:solidFill>
                <a:latin typeface="Lato"/>
                <a:ea typeface="Lato"/>
                <a:cs typeface="Lato"/>
                <a:sym typeface="Lato"/>
              </a:rPr>
              <a:t>total reads assigned to the t</a:t>
            </a:r>
            <a:r>
              <a:rPr baseline="30000" lang="en" sz="1207">
                <a:solidFill>
                  <a:schemeClr val="accent1"/>
                </a:solidFill>
                <a:latin typeface="Lato"/>
                <a:ea typeface="Lato"/>
                <a:cs typeface="Lato"/>
                <a:sym typeface="Lato"/>
              </a:rPr>
              <a:t>th</a:t>
            </a:r>
            <a:r>
              <a:rPr lang="en" sz="900">
                <a:solidFill>
                  <a:srgbClr val="666666"/>
                </a:solidFill>
                <a:latin typeface="Lato"/>
                <a:ea typeface="Lato"/>
                <a:cs typeface="Lato"/>
                <a:sym typeface="Lato"/>
              </a:rPr>
              <a:t> cell type in the n</a:t>
            </a:r>
            <a:r>
              <a:rPr baseline="30000" lang="en" sz="1207">
                <a:solidFill>
                  <a:schemeClr val="accent1"/>
                </a:solidFill>
                <a:latin typeface="Lato"/>
                <a:ea typeface="Lato"/>
                <a:cs typeface="Lato"/>
                <a:sym typeface="Lato"/>
              </a:rPr>
              <a:t>th</a:t>
            </a:r>
            <a:r>
              <a:rPr lang="en" sz="900">
                <a:solidFill>
                  <a:srgbClr val="666666"/>
                </a:solidFill>
                <a:latin typeface="Lato"/>
                <a:ea typeface="Lato"/>
                <a:cs typeface="Lato"/>
                <a:sym typeface="Lato"/>
              </a:rPr>
              <a:t> bulk sample</a:t>
            </a:r>
            <a:endParaRPr sz="900">
              <a:solidFill>
                <a:srgbClr val="666666"/>
              </a:solidFill>
              <a:latin typeface="Lato"/>
              <a:ea typeface="Lato"/>
              <a:cs typeface="Lato"/>
              <a:sym typeface="Lato"/>
            </a:endParaRPr>
          </a:p>
        </p:txBody>
      </p:sp>
      <p:cxnSp>
        <p:nvCxnSpPr>
          <p:cNvPr id="293" name="Google Shape;293;p30"/>
          <p:cNvCxnSpPr/>
          <p:nvPr/>
        </p:nvCxnSpPr>
        <p:spPr>
          <a:xfrm flipH="1" rot="10800000">
            <a:off x="3852850" y="3456725"/>
            <a:ext cx="2145900" cy="9300"/>
          </a:xfrm>
          <a:prstGeom prst="curvedConnector3">
            <a:avLst>
              <a:gd fmla="val 50000" name="adj1"/>
            </a:avLst>
          </a:prstGeom>
          <a:noFill/>
          <a:ln cap="flat" cmpd="sng" w="9525">
            <a:solidFill>
              <a:srgbClr val="666666"/>
            </a:solidFill>
            <a:prstDash val="solid"/>
            <a:round/>
            <a:headEnd len="med" w="med" type="none"/>
            <a:tailEnd len="med" w="med" type="stealth"/>
          </a:ln>
        </p:spPr>
      </p:cxnSp>
      <p:sp>
        <p:nvSpPr>
          <p:cNvPr id="294" name="Google Shape;294;p30"/>
          <p:cNvSpPr/>
          <p:nvPr/>
        </p:nvSpPr>
        <p:spPr>
          <a:xfrm>
            <a:off x="3762600" y="3466013"/>
            <a:ext cx="233400" cy="238500"/>
          </a:xfrm>
          <a:prstGeom prst="ellipse">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 name="Google Shape;295;p30"/>
          <p:cNvSpPr/>
          <p:nvPr/>
        </p:nvSpPr>
        <p:spPr>
          <a:xfrm>
            <a:off x="729450" y="2686575"/>
            <a:ext cx="8121300" cy="6165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1"/>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t>
            </a:r>
            <a:r>
              <a:rPr lang="en" sz="2266"/>
              <a:t>Update reference matrix by MLE, MAP </a:t>
            </a:r>
            <a:endParaRPr/>
          </a:p>
        </p:txBody>
      </p:sp>
      <p:sp>
        <p:nvSpPr>
          <p:cNvPr id="301" name="Google Shape;301;p31"/>
          <p:cNvSpPr txBox="1"/>
          <p:nvPr>
            <p:ph idx="1" type="body"/>
          </p:nvPr>
        </p:nvSpPr>
        <p:spPr>
          <a:xfrm>
            <a:off x="729450" y="1316875"/>
            <a:ext cx="7688700" cy="37725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Clr>
                <a:srgbClr val="222222"/>
              </a:buClr>
              <a:buSzPts val="1300"/>
              <a:buChar char="●"/>
            </a:pPr>
            <a:r>
              <a:rPr lang="en">
                <a:solidFill>
                  <a:srgbClr val="222222"/>
                </a:solidFill>
              </a:rPr>
              <a:t>Likelihood function for the expression profiles of </a:t>
            </a:r>
            <a:r>
              <a:rPr b="1" lang="en">
                <a:solidFill>
                  <a:srgbClr val="222222"/>
                </a:solidFill>
              </a:rPr>
              <a:t>malignant</a:t>
            </a:r>
            <a:r>
              <a:rPr lang="en">
                <a:solidFill>
                  <a:srgbClr val="222222"/>
                </a:solidFill>
              </a:rPr>
              <a:t> cells shared across all patients.</a:t>
            </a:r>
            <a:endParaRPr>
              <a:solidFill>
                <a:srgbClr val="222222"/>
              </a:solidFill>
            </a:endParaRPr>
          </a:p>
          <a:p>
            <a:pPr indent="0" lvl="0" marL="457200" rtl="0" algn="l">
              <a:lnSpc>
                <a:spcPct val="115000"/>
              </a:lnSpc>
              <a:spcBef>
                <a:spcPts val="0"/>
              </a:spcBef>
              <a:spcAft>
                <a:spcPts val="0"/>
              </a:spcAft>
              <a:buNone/>
            </a:pPr>
            <a:r>
              <a:rPr lang="en">
                <a:solidFill>
                  <a:srgbClr val="222222"/>
                </a:solidFill>
              </a:rPr>
              <a:t>Set multinomial distribution with the updated parameter		</a:t>
            </a:r>
            <a:r>
              <a:rPr lang="en">
                <a:solidFill>
                  <a:srgbClr val="222222"/>
                </a:solidFill>
              </a:rPr>
              <a:t>      	 (to replace φ) .</a:t>
            </a:r>
            <a:endParaRPr>
              <a:solidFill>
                <a:srgbClr val="222222"/>
              </a:solidFill>
            </a:endParaRPr>
          </a:p>
          <a:p>
            <a:pPr indent="0" lvl="0" marL="457200" rtl="0" algn="l">
              <a:lnSpc>
                <a:spcPct val="115000"/>
              </a:lnSpc>
              <a:spcBef>
                <a:spcPts val="0"/>
              </a:spcBef>
              <a:spcAft>
                <a:spcPts val="0"/>
              </a:spcAft>
              <a:buNone/>
            </a:pPr>
            <a:r>
              <a:t/>
            </a:r>
            <a:endParaRPr>
              <a:solidFill>
                <a:srgbClr val="222222"/>
              </a:solidFill>
            </a:endParaRPr>
          </a:p>
          <a:p>
            <a:pPr indent="0" lvl="0" marL="0" rtl="0" algn="l">
              <a:lnSpc>
                <a:spcPct val="115000"/>
              </a:lnSpc>
              <a:spcBef>
                <a:spcPts val="0"/>
              </a:spcBef>
              <a:spcAft>
                <a:spcPts val="0"/>
              </a:spcAft>
              <a:buNone/>
            </a:pPr>
            <a:r>
              <a:t/>
            </a:r>
            <a:endParaRPr>
              <a:solidFill>
                <a:srgbClr val="222222"/>
              </a:solidFill>
            </a:endParaRPr>
          </a:p>
          <a:p>
            <a:pPr indent="0" lvl="0" marL="0" rtl="0" algn="l">
              <a:lnSpc>
                <a:spcPct val="115000"/>
              </a:lnSpc>
              <a:spcBef>
                <a:spcPts val="0"/>
              </a:spcBef>
              <a:spcAft>
                <a:spcPts val="0"/>
              </a:spcAft>
              <a:buNone/>
            </a:pPr>
            <a:r>
              <a:t/>
            </a:r>
            <a:endParaRPr>
              <a:solidFill>
                <a:srgbClr val="222222"/>
              </a:solidFill>
            </a:endParaRPr>
          </a:p>
          <a:p>
            <a:pPr indent="-311150" lvl="0" marL="457200" rtl="0" algn="l">
              <a:lnSpc>
                <a:spcPct val="115000"/>
              </a:lnSpc>
              <a:spcBef>
                <a:spcPts val="0"/>
              </a:spcBef>
              <a:spcAft>
                <a:spcPts val="0"/>
              </a:spcAft>
              <a:buClr>
                <a:srgbClr val="222222"/>
              </a:buClr>
              <a:buSzPts val="1300"/>
              <a:buChar char="●"/>
            </a:pPr>
            <a:r>
              <a:rPr lang="en">
                <a:solidFill>
                  <a:srgbClr val="222222"/>
                </a:solidFill>
              </a:rPr>
              <a:t>Likelihood function for the expression profiles of </a:t>
            </a:r>
            <a:r>
              <a:rPr b="1" lang="en">
                <a:solidFill>
                  <a:srgbClr val="222222"/>
                </a:solidFill>
              </a:rPr>
              <a:t>non-malignant</a:t>
            </a:r>
            <a:r>
              <a:rPr lang="en">
                <a:solidFill>
                  <a:srgbClr val="222222"/>
                </a:solidFill>
              </a:rPr>
              <a:t> cells shared across all patients</a:t>
            </a:r>
            <a:endParaRPr>
              <a:solidFill>
                <a:srgbClr val="222222"/>
              </a:solidFill>
            </a:endParaRPr>
          </a:p>
          <a:p>
            <a:pPr indent="0" lvl="0" marL="457200" rtl="0" algn="l">
              <a:lnSpc>
                <a:spcPct val="115000"/>
              </a:lnSpc>
              <a:spcBef>
                <a:spcPts val="0"/>
              </a:spcBef>
              <a:spcAft>
                <a:spcPts val="0"/>
              </a:spcAft>
              <a:buNone/>
            </a:pPr>
            <a:r>
              <a:rPr lang="en">
                <a:solidFill>
                  <a:srgbClr val="222222"/>
                </a:solidFill>
              </a:rPr>
              <a:t>use the maximum a posteriori (MAP) estimator for</a:t>
            </a:r>
            <a:endParaRPr>
              <a:solidFill>
                <a:srgbClr val="222222"/>
              </a:solidFill>
            </a:endParaRPr>
          </a:p>
          <a:p>
            <a:pPr indent="0" lvl="0" marL="457200" rtl="0" algn="l">
              <a:lnSpc>
                <a:spcPct val="115000"/>
              </a:lnSpc>
              <a:spcBef>
                <a:spcPts val="0"/>
              </a:spcBef>
              <a:spcAft>
                <a:spcPts val="0"/>
              </a:spcAft>
              <a:buNone/>
            </a:pPr>
            <a:r>
              <a:t/>
            </a:r>
            <a:endParaRPr>
              <a:solidFill>
                <a:srgbClr val="222222"/>
              </a:solidFill>
            </a:endParaRPr>
          </a:p>
          <a:p>
            <a:pPr indent="0" lvl="0" marL="457200" rtl="0" algn="l">
              <a:lnSpc>
                <a:spcPct val="115000"/>
              </a:lnSpc>
              <a:spcBef>
                <a:spcPts val="0"/>
              </a:spcBef>
              <a:spcAft>
                <a:spcPts val="0"/>
              </a:spcAft>
              <a:buNone/>
            </a:pPr>
            <a:r>
              <a:t/>
            </a:r>
            <a:endParaRPr>
              <a:solidFill>
                <a:srgbClr val="222222"/>
              </a:solidFill>
            </a:endParaRPr>
          </a:p>
          <a:p>
            <a:pPr indent="0" lvl="0" marL="457200" rtl="0" algn="l">
              <a:lnSpc>
                <a:spcPct val="115000"/>
              </a:lnSpc>
              <a:spcBef>
                <a:spcPts val="0"/>
              </a:spcBef>
              <a:spcAft>
                <a:spcPts val="0"/>
              </a:spcAft>
              <a:buNone/>
            </a:pPr>
            <a:r>
              <a:t/>
            </a:r>
            <a:endParaRPr>
              <a:solidFill>
                <a:srgbClr val="222222"/>
              </a:solidFill>
            </a:endParaRPr>
          </a:p>
          <a:p>
            <a:pPr indent="0" lvl="0" marL="457200" rtl="0" algn="l">
              <a:lnSpc>
                <a:spcPct val="115000"/>
              </a:lnSpc>
              <a:spcBef>
                <a:spcPts val="0"/>
              </a:spcBef>
              <a:spcAft>
                <a:spcPts val="0"/>
              </a:spcAft>
              <a:buNone/>
            </a:pPr>
            <a:r>
              <a:t/>
            </a:r>
            <a:endParaRPr>
              <a:solidFill>
                <a:srgbClr val="222222"/>
              </a:solidFill>
            </a:endParaRPr>
          </a:p>
          <a:p>
            <a:pPr indent="0" lvl="0" marL="457200" rtl="0" algn="l">
              <a:lnSpc>
                <a:spcPct val="115000"/>
              </a:lnSpc>
              <a:spcBef>
                <a:spcPts val="0"/>
              </a:spcBef>
              <a:spcAft>
                <a:spcPts val="0"/>
              </a:spcAft>
              <a:buNone/>
            </a:pPr>
            <a:r>
              <a:t/>
            </a:r>
            <a:endParaRPr>
              <a:solidFill>
                <a:srgbClr val="222222"/>
              </a:solidFill>
            </a:endParaRPr>
          </a:p>
          <a:p>
            <a:pPr indent="0" lvl="0" marL="457200" rtl="0" algn="l">
              <a:lnSpc>
                <a:spcPct val="115000"/>
              </a:lnSpc>
              <a:spcBef>
                <a:spcPts val="0"/>
              </a:spcBef>
              <a:spcAft>
                <a:spcPts val="0"/>
              </a:spcAft>
              <a:buNone/>
            </a:pPr>
            <a:r>
              <a:t/>
            </a:r>
            <a:endParaRPr>
              <a:solidFill>
                <a:srgbClr val="222222"/>
              </a:solidFill>
            </a:endParaRPr>
          </a:p>
          <a:p>
            <a:pPr indent="0" lvl="0" marL="457200" rtl="0" algn="l">
              <a:lnSpc>
                <a:spcPct val="115000"/>
              </a:lnSpc>
              <a:spcBef>
                <a:spcPts val="0"/>
              </a:spcBef>
              <a:spcAft>
                <a:spcPts val="0"/>
              </a:spcAft>
              <a:buNone/>
            </a:pPr>
            <a:r>
              <a:t/>
            </a:r>
            <a:endParaRPr>
              <a:solidFill>
                <a:srgbClr val="222222"/>
              </a:solidFill>
            </a:endParaRPr>
          </a:p>
          <a:p>
            <a:pPr indent="0" lvl="0" marL="457200" rtl="0" algn="l">
              <a:lnSpc>
                <a:spcPct val="115000"/>
              </a:lnSpc>
              <a:spcBef>
                <a:spcPts val="0"/>
              </a:spcBef>
              <a:spcAft>
                <a:spcPts val="0"/>
              </a:spcAft>
              <a:buNone/>
            </a:pPr>
            <a:r>
              <a:rPr lang="en">
                <a:solidFill>
                  <a:srgbClr val="222222"/>
                </a:solidFill>
              </a:rPr>
              <a:t>By change of variables (see Appendix 2), partial derivative of the posterior:</a:t>
            </a:r>
            <a:endParaRPr>
              <a:solidFill>
                <a:srgbClr val="222222"/>
              </a:solidFill>
            </a:endParaRPr>
          </a:p>
          <a:p>
            <a:pPr indent="0" lvl="0" marL="457200" rtl="0" algn="l">
              <a:lnSpc>
                <a:spcPct val="115000"/>
              </a:lnSpc>
              <a:spcBef>
                <a:spcPts val="0"/>
              </a:spcBef>
              <a:spcAft>
                <a:spcPts val="0"/>
              </a:spcAft>
              <a:buNone/>
            </a:pPr>
            <a:r>
              <a:t/>
            </a:r>
            <a:endParaRPr>
              <a:solidFill>
                <a:srgbClr val="222222"/>
              </a:solidFill>
            </a:endParaRPr>
          </a:p>
          <a:p>
            <a:pPr indent="0" lvl="0" marL="457200" rtl="0" algn="l">
              <a:lnSpc>
                <a:spcPct val="115000"/>
              </a:lnSpc>
              <a:spcBef>
                <a:spcPts val="0"/>
              </a:spcBef>
              <a:spcAft>
                <a:spcPts val="0"/>
              </a:spcAft>
              <a:buNone/>
            </a:pPr>
            <a:r>
              <a:rPr lang="en">
                <a:solidFill>
                  <a:srgbClr val="222222"/>
                </a:solidFill>
              </a:rPr>
              <a:t> 							S	(solved by conjugate gradient method)</a:t>
            </a:r>
            <a:endParaRPr>
              <a:solidFill>
                <a:srgbClr val="222222"/>
              </a:solidFill>
            </a:endParaRPr>
          </a:p>
        </p:txBody>
      </p:sp>
      <p:pic>
        <p:nvPicPr>
          <p:cNvPr id="302" name="Google Shape;302;p31"/>
          <p:cNvPicPr preferRelativeResize="0"/>
          <p:nvPr/>
        </p:nvPicPr>
        <p:blipFill>
          <a:blip r:embed="rId3">
            <a:alphaModFix/>
          </a:blip>
          <a:stretch>
            <a:fillRect/>
          </a:stretch>
        </p:blipFill>
        <p:spPr>
          <a:xfrm>
            <a:off x="1291750" y="1899375"/>
            <a:ext cx="4380225" cy="430600"/>
          </a:xfrm>
          <a:prstGeom prst="rect">
            <a:avLst/>
          </a:prstGeom>
          <a:noFill/>
          <a:ln>
            <a:noFill/>
          </a:ln>
        </p:spPr>
      </p:pic>
      <p:pic>
        <p:nvPicPr>
          <p:cNvPr id="303" name="Google Shape;303;p31"/>
          <p:cNvPicPr preferRelativeResize="0"/>
          <p:nvPr/>
        </p:nvPicPr>
        <p:blipFill>
          <a:blip r:embed="rId4">
            <a:alphaModFix/>
          </a:blip>
          <a:stretch>
            <a:fillRect/>
          </a:stretch>
        </p:blipFill>
        <p:spPr>
          <a:xfrm>
            <a:off x="5426050" y="1590825"/>
            <a:ext cx="856025" cy="235500"/>
          </a:xfrm>
          <a:prstGeom prst="rect">
            <a:avLst/>
          </a:prstGeom>
          <a:noFill/>
          <a:ln>
            <a:noFill/>
          </a:ln>
        </p:spPr>
      </p:pic>
      <p:pic>
        <p:nvPicPr>
          <p:cNvPr id="304" name="Google Shape;304;p31"/>
          <p:cNvPicPr preferRelativeResize="0"/>
          <p:nvPr/>
        </p:nvPicPr>
        <p:blipFill>
          <a:blip r:embed="rId5">
            <a:alphaModFix/>
          </a:blip>
          <a:stretch>
            <a:fillRect/>
          </a:stretch>
        </p:blipFill>
        <p:spPr>
          <a:xfrm>
            <a:off x="1346375" y="2942865"/>
            <a:ext cx="5866675" cy="1234135"/>
          </a:xfrm>
          <a:prstGeom prst="rect">
            <a:avLst/>
          </a:prstGeom>
          <a:noFill/>
          <a:ln>
            <a:noFill/>
          </a:ln>
        </p:spPr>
      </p:pic>
      <p:pic>
        <p:nvPicPr>
          <p:cNvPr id="305" name="Google Shape;305;p31"/>
          <p:cNvPicPr preferRelativeResize="0"/>
          <p:nvPr/>
        </p:nvPicPr>
        <p:blipFill>
          <a:blip r:embed="rId6">
            <a:alphaModFix/>
          </a:blip>
          <a:stretch>
            <a:fillRect/>
          </a:stretch>
        </p:blipFill>
        <p:spPr>
          <a:xfrm>
            <a:off x="4919500" y="2644799"/>
            <a:ext cx="336100" cy="213875"/>
          </a:xfrm>
          <a:prstGeom prst="rect">
            <a:avLst/>
          </a:prstGeom>
          <a:noFill/>
          <a:ln>
            <a:noFill/>
          </a:ln>
        </p:spPr>
      </p:pic>
      <p:sp>
        <p:nvSpPr>
          <p:cNvPr id="306" name="Google Shape;306;p31"/>
          <p:cNvSpPr txBox="1"/>
          <p:nvPr/>
        </p:nvSpPr>
        <p:spPr>
          <a:xfrm>
            <a:off x="3762600" y="2875175"/>
            <a:ext cx="356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Lato"/>
                <a:ea typeface="Lato"/>
                <a:cs typeface="Lato"/>
                <a:sym typeface="Lato"/>
              </a:rPr>
              <a:t>the scRNA-seq reference matrix defined over cell types, similar to φ</a:t>
            </a:r>
            <a:endParaRPr sz="1000">
              <a:solidFill>
                <a:srgbClr val="666666"/>
              </a:solidFill>
              <a:latin typeface="Lato"/>
              <a:ea typeface="Lato"/>
              <a:cs typeface="Lato"/>
              <a:sym typeface="Lato"/>
            </a:endParaRPr>
          </a:p>
        </p:txBody>
      </p:sp>
      <p:cxnSp>
        <p:nvCxnSpPr>
          <p:cNvPr id="307" name="Google Shape;307;p31"/>
          <p:cNvCxnSpPr/>
          <p:nvPr/>
        </p:nvCxnSpPr>
        <p:spPr>
          <a:xfrm>
            <a:off x="3085500" y="2990075"/>
            <a:ext cx="677100" cy="48900"/>
          </a:xfrm>
          <a:prstGeom prst="curvedConnector3">
            <a:avLst>
              <a:gd fmla="val 50000" name="adj1"/>
            </a:avLst>
          </a:prstGeom>
          <a:noFill/>
          <a:ln cap="flat" cmpd="sng" w="9525">
            <a:solidFill>
              <a:srgbClr val="666666"/>
            </a:solidFill>
            <a:prstDash val="solid"/>
            <a:round/>
            <a:headEnd len="med" w="med" type="none"/>
            <a:tailEnd len="med" w="med" type="stealth"/>
          </a:ln>
        </p:spPr>
      </p:cxnSp>
      <p:pic>
        <p:nvPicPr>
          <p:cNvPr id="308" name="Google Shape;308;p31"/>
          <p:cNvPicPr preferRelativeResize="0"/>
          <p:nvPr/>
        </p:nvPicPr>
        <p:blipFill>
          <a:blip r:embed="rId7">
            <a:alphaModFix/>
          </a:blip>
          <a:stretch>
            <a:fillRect/>
          </a:stretch>
        </p:blipFill>
        <p:spPr>
          <a:xfrm>
            <a:off x="1346375" y="4609875"/>
            <a:ext cx="3265450" cy="397900"/>
          </a:xfrm>
          <a:prstGeom prst="rect">
            <a:avLst/>
          </a:prstGeom>
          <a:noFill/>
          <a:ln>
            <a:noFill/>
          </a:ln>
        </p:spPr>
      </p:pic>
      <p:sp>
        <p:nvSpPr>
          <p:cNvPr id="309" name="Google Shape;309;p31"/>
          <p:cNvSpPr/>
          <p:nvPr/>
        </p:nvSpPr>
        <p:spPr>
          <a:xfrm>
            <a:off x="2961250" y="2990075"/>
            <a:ext cx="199500" cy="213900"/>
          </a:xfrm>
          <a:prstGeom prst="ellipse">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10" name="Google Shape;310;p31"/>
          <p:cNvPicPr preferRelativeResize="0"/>
          <p:nvPr/>
        </p:nvPicPr>
        <p:blipFill>
          <a:blip r:embed="rId8">
            <a:alphaModFix/>
          </a:blip>
          <a:stretch>
            <a:fillRect/>
          </a:stretch>
        </p:blipFill>
        <p:spPr>
          <a:xfrm>
            <a:off x="7038775" y="2954613"/>
            <a:ext cx="1708949" cy="284825"/>
          </a:xfrm>
          <a:prstGeom prst="rect">
            <a:avLst/>
          </a:prstGeom>
          <a:noFill/>
          <a:ln>
            <a:noFill/>
          </a:ln>
        </p:spPr>
      </p:pic>
      <p:sp>
        <p:nvSpPr>
          <p:cNvPr id="311" name="Google Shape;311;p31"/>
          <p:cNvSpPr/>
          <p:nvPr/>
        </p:nvSpPr>
        <p:spPr>
          <a:xfrm>
            <a:off x="6849600" y="3105625"/>
            <a:ext cx="57900" cy="4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a:t>
            </a:r>
            <a:endParaRPr/>
          </a:p>
        </p:txBody>
      </p:sp>
      <p:sp>
        <p:nvSpPr>
          <p:cNvPr id="90" name="Google Shape;90;p14"/>
          <p:cNvSpPr txBox="1"/>
          <p:nvPr>
            <p:ph idx="1" type="body"/>
          </p:nvPr>
        </p:nvSpPr>
        <p:spPr>
          <a:xfrm>
            <a:off x="729450" y="1316875"/>
            <a:ext cx="8086500" cy="3489600"/>
          </a:xfrm>
          <a:prstGeom prst="rect">
            <a:avLst/>
          </a:prstGeom>
        </p:spPr>
        <p:txBody>
          <a:bodyPr anchorCtr="0" anchor="t" bIns="91425" lIns="91425" spcFirstLastPara="1" rIns="91425" wrap="square" tIns="91425">
            <a:normAutofit lnSpcReduction="20000"/>
          </a:bodyPr>
          <a:lstStyle/>
          <a:p>
            <a:pPr indent="-311150" lvl="0" marL="457200" rtl="0" algn="l">
              <a:lnSpc>
                <a:spcPct val="150000"/>
              </a:lnSpc>
              <a:spcBef>
                <a:spcPts val="0"/>
              </a:spcBef>
              <a:spcAft>
                <a:spcPts val="0"/>
              </a:spcAft>
              <a:buSzPts val="1300"/>
              <a:buChar char="●"/>
            </a:pPr>
            <a:r>
              <a:rPr lang="en"/>
              <a:t>Existing  deconvolution methods </a:t>
            </a:r>
            <a:endParaRPr/>
          </a:p>
          <a:p>
            <a:pPr indent="-298450" lvl="1" marL="914400" rtl="0" algn="l">
              <a:lnSpc>
                <a:spcPct val="150000"/>
              </a:lnSpc>
              <a:spcBef>
                <a:spcPts val="0"/>
              </a:spcBef>
              <a:spcAft>
                <a:spcPts val="0"/>
              </a:spcAft>
              <a:buSzPts val="1100"/>
              <a:buChar char="○"/>
            </a:pPr>
            <a:r>
              <a:rPr lang="en"/>
              <a:t>Assumptions about the difference in dist.  between the reference and bulk</a:t>
            </a:r>
            <a:endParaRPr/>
          </a:p>
          <a:p>
            <a:pPr indent="-298450" lvl="1" marL="914400" rtl="0" algn="l">
              <a:lnSpc>
                <a:spcPct val="150000"/>
              </a:lnSpc>
              <a:spcBef>
                <a:spcPts val="0"/>
              </a:spcBef>
              <a:spcAft>
                <a:spcPts val="0"/>
              </a:spcAft>
              <a:buSzPts val="1100"/>
              <a:buChar char="○"/>
            </a:pPr>
            <a:r>
              <a:rPr lang="en"/>
              <a:t>Technical and biological batch variation between bulk and scRNA-seq </a:t>
            </a:r>
            <a:endParaRPr/>
          </a:p>
          <a:p>
            <a:pPr indent="-298450" lvl="1" marL="914400" rtl="0" algn="l">
              <a:lnSpc>
                <a:spcPct val="150000"/>
              </a:lnSpc>
              <a:spcBef>
                <a:spcPts val="0"/>
              </a:spcBef>
              <a:spcAft>
                <a:spcPts val="0"/>
              </a:spcAft>
              <a:buSzPts val="1100"/>
              <a:buChar char="○"/>
            </a:pPr>
            <a:r>
              <a:rPr lang="en"/>
              <a:t>Not fully supported prediction of gene expression in a heterogeneous population of tumor cells.</a:t>
            </a:r>
            <a:endParaRPr/>
          </a:p>
          <a:p>
            <a:pPr indent="-311150" lvl="0" marL="457200" rtl="0" algn="l">
              <a:lnSpc>
                <a:spcPct val="150000"/>
              </a:lnSpc>
              <a:spcBef>
                <a:spcPts val="0"/>
              </a:spcBef>
              <a:spcAft>
                <a:spcPts val="0"/>
              </a:spcAft>
              <a:buSzPts val="1300"/>
              <a:buChar char="●"/>
            </a:pPr>
            <a:r>
              <a:rPr lang="en"/>
              <a:t>key questions:</a:t>
            </a:r>
            <a:endParaRPr/>
          </a:p>
          <a:p>
            <a:pPr indent="-298450" lvl="1" marL="914400" rtl="0" algn="l">
              <a:lnSpc>
                <a:spcPct val="150000"/>
              </a:lnSpc>
              <a:spcBef>
                <a:spcPts val="0"/>
              </a:spcBef>
              <a:spcAft>
                <a:spcPts val="0"/>
              </a:spcAft>
              <a:buSzPts val="1100"/>
              <a:buChar char="○"/>
            </a:pPr>
            <a:r>
              <a:rPr lang="en"/>
              <a:t>How do malignant cells affect the composition of non-malignant cell</a:t>
            </a:r>
            <a:r>
              <a:rPr lang="en"/>
              <a:t>s in the TME*? </a:t>
            </a:r>
            <a:endParaRPr/>
          </a:p>
          <a:p>
            <a:pPr indent="-298450" lvl="1" marL="914400" rtl="0" algn="l">
              <a:lnSpc>
                <a:spcPct val="150000"/>
              </a:lnSpc>
              <a:spcBef>
                <a:spcPts val="0"/>
              </a:spcBef>
              <a:spcAft>
                <a:spcPts val="0"/>
              </a:spcAft>
              <a:buSzPts val="1100"/>
              <a:buChar char="○"/>
            </a:pPr>
            <a:r>
              <a:rPr lang="en"/>
              <a:t>Which genes are correlated with these interactions？</a:t>
            </a:r>
            <a:endParaRPr/>
          </a:p>
          <a:p>
            <a:pPr indent="-311150" lvl="0" marL="457200" rtl="0" algn="l">
              <a:lnSpc>
                <a:spcPct val="150000"/>
              </a:lnSpc>
              <a:spcBef>
                <a:spcPts val="0"/>
              </a:spcBef>
              <a:spcAft>
                <a:spcPts val="0"/>
              </a:spcAft>
              <a:buSzPts val="1300"/>
              <a:buChar char="●"/>
            </a:pPr>
            <a:r>
              <a:rPr lang="en"/>
              <a:t>BayesPrime:</a:t>
            </a:r>
            <a:endParaRPr/>
          </a:p>
          <a:p>
            <a:pPr indent="-298450" lvl="1" marL="914400" rtl="0" algn="l">
              <a:lnSpc>
                <a:spcPct val="150000"/>
              </a:lnSpc>
              <a:spcBef>
                <a:spcPts val="0"/>
              </a:spcBef>
              <a:spcAft>
                <a:spcPts val="0"/>
              </a:spcAft>
              <a:buSzPts val="1100"/>
              <a:buChar char="○"/>
            </a:pPr>
            <a:r>
              <a:rPr lang="en"/>
              <a:t>Assume the </a:t>
            </a:r>
            <a:r>
              <a:rPr lang="en" u="sng"/>
              <a:t>proportion of reads </a:t>
            </a:r>
            <a:r>
              <a:rPr lang="en"/>
              <a:t> from each cell type ∝  </a:t>
            </a:r>
            <a:r>
              <a:rPr lang="en" u="sng"/>
              <a:t>expression level of genes</a:t>
            </a:r>
            <a:r>
              <a:rPr lang="en"/>
              <a:t> in each cell type</a:t>
            </a:r>
            <a:endParaRPr/>
          </a:p>
          <a:p>
            <a:pPr indent="-298450" lvl="1" marL="914400" rtl="0" algn="l">
              <a:lnSpc>
                <a:spcPct val="150000"/>
              </a:lnSpc>
              <a:spcBef>
                <a:spcPts val="0"/>
              </a:spcBef>
              <a:spcAft>
                <a:spcPts val="0"/>
              </a:spcAft>
              <a:buSzPts val="1100"/>
              <a:buChar char="○"/>
            </a:pPr>
            <a:r>
              <a:rPr lang="en"/>
              <a:t>Accommodate differences between the single-cell reference and bulk</a:t>
            </a:r>
            <a:endParaRPr/>
          </a:p>
          <a:p>
            <a:pPr indent="-298450" lvl="1" marL="914400" rtl="0" algn="l">
              <a:lnSpc>
                <a:spcPct val="150000"/>
              </a:lnSpc>
              <a:spcBef>
                <a:spcPts val="0"/>
              </a:spcBef>
              <a:spcAft>
                <a:spcPts val="0"/>
              </a:spcAft>
              <a:buSzPts val="1100"/>
              <a:buChar char="○"/>
            </a:pPr>
            <a:r>
              <a:rPr lang="en"/>
              <a:t>The uncertainty in each estimate can be marginalized out from the joint posterior.</a:t>
            </a:r>
            <a:endParaRPr/>
          </a:p>
          <a:p>
            <a:pPr indent="-311150" lvl="0" marL="457200" rtl="0" algn="l">
              <a:lnSpc>
                <a:spcPct val="150000"/>
              </a:lnSpc>
              <a:spcBef>
                <a:spcPts val="0"/>
              </a:spcBef>
              <a:spcAft>
                <a:spcPts val="0"/>
              </a:spcAft>
              <a:buSzPts val="1300"/>
              <a:buChar char="●"/>
            </a:pPr>
            <a:r>
              <a:rPr lang="en"/>
              <a:t>Dataset: </a:t>
            </a:r>
            <a:endParaRPr/>
          </a:p>
          <a:p>
            <a:pPr indent="-298450" lvl="1" marL="914400" rtl="0" algn="l">
              <a:lnSpc>
                <a:spcPct val="150000"/>
              </a:lnSpc>
              <a:spcBef>
                <a:spcPts val="0"/>
              </a:spcBef>
              <a:spcAft>
                <a:spcPts val="0"/>
              </a:spcAft>
              <a:buSzPts val="1100"/>
              <a:buChar char="○"/>
            </a:pPr>
            <a:r>
              <a:rPr lang="en"/>
              <a:t>1,412 bulk RNA-seq and 85 scRNA-seq samples from the TCGA from three tumor types: GBM, HNSCC, and SKCM</a:t>
            </a:r>
            <a:endParaRPr/>
          </a:p>
          <a:p>
            <a:pPr indent="-298450" lvl="1" marL="914400" rtl="0" algn="l">
              <a:lnSpc>
                <a:spcPct val="150000"/>
              </a:lnSpc>
              <a:spcBef>
                <a:spcPts val="0"/>
              </a:spcBef>
              <a:spcAft>
                <a:spcPts val="0"/>
              </a:spcAft>
              <a:buSzPts val="1100"/>
              <a:buChar char="○"/>
            </a:pPr>
            <a:r>
              <a:rPr lang="en"/>
              <a:t>pseudo-bulk RNA-seq data &amp; ground truth obtained by orthogonal strategies</a:t>
            </a:r>
            <a:endParaRPr sz="1300"/>
          </a:p>
        </p:txBody>
      </p:sp>
      <p:sp>
        <p:nvSpPr>
          <p:cNvPr id="91" name="Google Shape;91;p14"/>
          <p:cNvSpPr txBox="1"/>
          <p:nvPr>
            <p:ph idx="1" type="body"/>
          </p:nvPr>
        </p:nvSpPr>
        <p:spPr>
          <a:xfrm>
            <a:off x="885950" y="4707750"/>
            <a:ext cx="5397900" cy="535200"/>
          </a:xfrm>
          <a:prstGeom prst="rect">
            <a:avLst/>
          </a:prstGeom>
        </p:spPr>
        <p:txBody>
          <a:bodyPr anchorCtr="0" anchor="t" bIns="91425" lIns="91425" spcFirstLastPara="1" rIns="91425" wrap="square" tIns="91425">
            <a:normAutofit fontScale="70000"/>
          </a:bodyPr>
          <a:lstStyle/>
          <a:p>
            <a:pPr indent="0" lvl="0" marL="0" rtl="0" algn="l">
              <a:lnSpc>
                <a:spcPct val="100000"/>
              </a:lnSpc>
              <a:spcBef>
                <a:spcPts val="0"/>
              </a:spcBef>
              <a:spcAft>
                <a:spcPts val="0"/>
              </a:spcAft>
              <a:buNone/>
            </a:pPr>
            <a:r>
              <a:rPr lang="en"/>
              <a:t>TME: Tumor Microenvironment; TCGA: Cancer Genome Atelas;</a:t>
            </a:r>
            <a:endParaRPr/>
          </a:p>
          <a:p>
            <a:pPr indent="0" lvl="0" marL="0" rtl="0" algn="l">
              <a:lnSpc>
                <a:spcPct val="100000"/>
              </a:lnSpc>
              <a:spcBef>
                <a:spcPts val="0"/>
              </a:spcBef>
              <a:spcAft>
                <a:spcPts val="0"/>
              </a:spcAft>
              <a:buNone/>
            </a:pPr>
            <a:r>
              <a:rPr lang="en"/>
              <a:t>GBM: glioblastoma; HNSCC: head and neck squamous cell carcinoma; SKCM: skin cutaneous melanoma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3.1 Latent embedding </a:t>
            </a:r>
            <a:endParaRPr/>
          </a:p>
        </p:txBody>
      </p:sp>
      <p:sp>
        <p:nvSpPr>
          <p:cNvPr id="317" name="Google Shape;317;p32"/>
          <p:cNvSpPr txBox="1"/>
          <p:nvPr>
            <p:ph idx="1" type="body"/>
          </p:nvPr>
        </p:nvSpPr>
        <p:spPr>
          <a:xfrm>
            <a:off x="729450" y="1316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Need to solve non-negative matrix factorization (NMF) problem:  X≈  υ · ζ , with  υ ∈ R</a:t>
            </a:r>
            <a:r>
              <a:rPr baseline="30000" lang="en"/>
              <a:t>N×M</a:t>
            </a:r>
            <a:r>
              <a:rPr lang="en"/>
              <a:t> and  ζ ∈ R</a:t>
            </a:r>
            <a:r>
              <a:rPr baseline="30000" lang="en"/>
              <a:t>M×G</a:t>
            </a:r>
            <a:r>
              <a:rPr lang="en"/>
              <a:t>, where M = K + T − 1, ω and η are latent variables inferred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8" name="Google Shape;318;p32"/>
          <p:cNvSpPr txBox="1"/>
          <p:nvPr/>
        </p:nvSpPr>
        <p:spPr>
          <a:xfrm>
            <a:off x="1693909" y="128305"/>
            <a:ext cx="6620400" cy="61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88">
                <a:solidFill>
                  <a:srgbClr val="666666"/>
                </a:solidFill>
                <a:latin typeface="Raleway"/>
                <a:ea typeface="Raleway"/>
                <a:cs typeface="Raleway"/>
                <a:sym typeface="Raleway"/>
              </a:rPr>
              <a:t>identify gene expression patterns that arise commonly among bulk RNA-seq samples after removal of nonmalignant cells infiltrating the tumor</a:t>
            </a:r>
            <a:endParaRPr sz="1200">
              <a:solidFill>
                <a:srgbClr val="666666"/>
              </a:solidFill>
            </a:endParaRPr>
          </a:p>
        </p:txBody>
      </p:sp>
      <p:pic>
        <p:nvPicPr>
          <p:cNvPr id="319" name="Google Shape;319;p32"/>
          <p:cNvPicPr preferRelativeResize="0"/>
          <p:nvPr/>
        </p:nvPicPr>
        <p:blipFill>
          <a:blip r:embed="rId3">
            <a:alphaModFix/>
          </a:blip>
          <a:stretch>
            <a:fillRect/>
          </a:stretch>
        </p:blipFill>
        <p:spPr>
          <a:xfrm>
            <a:off x="2251307" y="1888679"/>
            <a:ext cx="5194449" cy="2140399"/>
          </a:xfrm>
          <a:prstGeom prst="rect">
            <a:avLst/>
          </a:prstGeom>
          <a:noFill/>
          <a:ln>
            <a:noFill/>
          </a:ln>
        </p:spPr>
      </p:pic>
      <p:pic>
        <p:nvPicPr>
          <p:cNvPr id="320" name="Google Shape;320;p32"/>
          <p:cNvPicPr preferRelativeResize="0"/>
          <p:nvPr/>
        </p:nvPicPr>
        <p:blipFill>
          <a:blip r:embed="rId4">
            <a:alphaModFix/>
          </a:blip>
          <a:stretch>
            <a:fillRect/>
          </a:stretch>
        </p:blipFill>
        <p:spPr>
          <a:xfrm>
            <a:off x="7651987" y="1980852"/>
            <a:ext cx="1492014" cy="535200"/>
          </a:xfrm>
          <a:prstGeom prst="rect">
            <a:avLst/>
          </a:prstGeom>
          <a:noFill/>
          <a:ln cap="flat" cmpd="sng" w="9525">
            <a:solidFill>
              <a:srgbClr val="999999"/>
            </a:solidFill>
            <a:prstDash val="solid"/>
            <a:round/>
            <a:headEnd len="sm" w="sm" type="none"/>
            <a:tailEnd len="sm" w="sm" type="none"/>
          </a:ln>
        </p:spPr>
      </p:pic>
      <p:sp>
        <p:nvSpPr>
          <p:cNvPr id="321" name="Google Shape;321;p32"/>
          <p:cNvSpPr txBox="1"/>
          <p:nvPr/>
        </p:nvSpPr>
        <p:spPr>
          <a:xfrm>
            <a:off x="7528050" y="2516050"/>
            <a:ext cx="167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A1A1A"/>
                </a:solidFill>
                <a:latin typeface="Times New Roman"/>
                <a:ea typeface="Times New Roman"/>
                <a:cs typeface="Times New Roman"/>
                <a:sym typeface="Times New Roman"/>
              </a:rPr>
              <a:t>η</a:t>
            </a:r>
            <a:r>
              <a:rPr baseline="-25000" lang="en" sz="1000">
                <a:solidFill>
                  <a:srgbClr val="1A1A1A"/>
                </a:solidFill>
                <a:latin typeface="Times New Roman"/>
                <a:ea typeface="Times New Roman"/>
                <a:cs typeface="Times New Roman"/>
                <a:sym typeface="Times New Roman"/>
              </a:rPr>
              <a:t>0</a:t>
            </a:r>
            <a:r>
              <a:rPr lang="en" sz="1000">
                <a:solidFill>
                  <a:srgbClr val="1A1A1A"/>
                </a:solidFill>
                <a:latin typeface="Times New Roman"/>
                <a:ea typeface="Times New Roman"/>
                <a:cs typeface="Times New Roman"/>
                <a:sym typeface="Times New Roman"/>
              </a:rPr>
              <a:t>: a prior guess of gene programs of malignant cells.</a:t>
            </a:r>
            <a:endParaRPr sz="1000">
              <a:solidFill>
                <a:srgbClr val="1A1A1A"/>
              </a:solidFill>
              <a:latin typeface="Times New Roman"/>
              <a:ea typeface="Times New Roman"/>
              <a:cs typeface="Times New Roman"/>
              <a:sym typeface="Times New Roman"/>
            </a:endParaRPr>
          </a:p>
        </p:txBody>
      </p:sp>
      <p:pic>
        <p:nvPicPr>
          <p:cNvPr id="322" name="Google Shape;322;p32"/>
          <p:cNvPicPr preferRelativeResize="0"/>
          <p:nvPr/>
        </p:nvPicPr>
        <p:blipFill>
          <a:blip r:embed="rId5">
            <a:alphaModFix/>
          </a:blip>
          <a:stretch>
            <a:fillRect/>
          </a:stretch>
        </p:blipFill>
        <p:spPr>
          <a:xfrm>
            <a:off x="2381900" y="4159949"/>
            <a:ext cx="3324153" cy="535200"/>
          </a:xfrm>
          <a:prstGeom prst="rect">
            <a:avLst/>
          </a:prstGeom>
          <a:noFill/>
          <a:ln cap="flat" cmpd="sng" w="9525">
            <a:solidFill>
              <a:srgbClr val="999999"/>
            </a:solidFill>
            <a:prstDash val="solid"/>
            <a:round/>
            <a:headEnd len="sm" w="sm" type="none"/>
            <a:tailEnd len="sm" w="sm" type="none"/>
          </a:ln>
        </p:spPr>
      </p:pic>
      <p:pic>
        <p:nvPicPr>
          <p:cNvPr id="323" name="Google Shape;323;p32"/>
          <p:cNvPicPr preferRelativeResize="0"/>
          <p:nvPr/>
        </p:nvPicPr>
        <p:blipFill>
          <a:blip r:embed="rId6">
            <a:alphaModFix/>
          </a:blip>
          <a:stretch>
            <a:fillRect/>
          </a:stretch>
        </p:blipFill>
        <p:spPr>
          <a:xfrm>
            <a:off x="3899508" y="4752157"/>
            <a:ext cx="1244000" cy="221075"/>
          </a:xfrm>
          <a:prstGeom prst="rect">
            <a:avLst/>
          </a:prstGeom>
          <a:noFill/>
          <a:ln>
            <a:noFill/>
          </a:ln>
        </p:spPr>
      </p:pic>
      <p:pic>
        <p:nvPicPr>
          <p:cNvPr id="324" name="Google Shape;324;p32"/>
          <p:cNvPicPr preferRelativeResize="0"/>
          <p:nvPr/>
        </p:nvPicPr>
        <p:blipFill>
          <a:blip r:embed="rId7">
            <a:alphaModFix/>
          </a:blip>
          <a:stretch>
            <a:fillRect/>
          </a:stretch>
        </p:blipFill>
        <p:spPr>
          <a:xfrm>
            <a:off x="171400" y="3618114"/>
            <a:ext cx="2079905" cy="646500"/>
          </a:xfrm>
          <a:prstGeom prst="rect">
            <a:avLst/>
          </a:prstGeom>
          <a:noFill/>
          <a:ln cap="flat" cmpd="sng" w="9525">
            <a:solidFill>
              <a:srgbClr val="999999"/>
            </a:solidFill>
            <a:prstDash val="solid"/>
            <a:round/>
            <a:headEnd len="sm" w="sm" type="none"/>
            <a:tailEnd len="sm" w="sm" type="none"/>
          </a:ln>
        </p:spPr>
      </p:pic>
      <p:cxnSp>
        <p:nvCxnSpPr>
          <p:cNvPr id="325" name="Google Shape;325;p32"/>
          <p:cNvCxnSpPr/>
          <p:nvPr/>
        </p:nvCxnSpPr>
        <p:spPr>
          <a:xfrm rot="10800000">
            <a:off x="3842032" y="3485564"/>
            <a:ext cx="7800" cy="632700"/>
          </a:xfrm>
          <a:prstGeom prst="straightConnector1">
            <a:avLst/>
          </a:prstGeom>
          <a:noFill/>
          <a:ln cap="flat" cmpd="sng" w="9525">
            <a:solidFill>
              <a:srgbClr val="999999"/>
            </a:solidFill>
            <a:prstDash val="solid"/>
            <a:round/>
            <a:headEnd len="med" w="med" type="none"/>
            <a:tailEnd len="med" w="med" type="stealth"/>
          </a:ln>
        </p:spPr>
      </p:cxnSp>
      <p:cxnSp>
        <p:nvCxnSpPr>
          <p:cNvPr id="326" name="Google Shape;326;p32"/>
          <p:cNvCxnSpPr/>
          <p:nvPr/>
        </p:nvCxnSpPr>
        <p:spPr>
          <a:xfrm flipH="1" rot="10800000">
            <a:off x="2311977" y="3547966"/>
            <a:ext cx="315900" cy="182400"/>
          </a:xfrm>
          <a:prstGeom prst="straightConnector1">
            <a:avLst/>
          </a:prstGeom>
          <a:noFill/>
          <a:ln cap="flat" cmpd="sng" w="9525">
            <a:solidFill>
              <a:srgbClr val="999999"/>
            </a:solidFill>
            <a:prstDash val="solid"/>
            <a:round/>
            <a:headEnd len="med" w="med" type="none"/>
            <a:tailEnd len="med" w="med" type="stealth"/>
          </a:ln>
        </p:spPr>
      </p:cxnSp>
      <p:cxnSp>
        <p:nvCxnSpPr>
          <p:cNvPr id="327" name="Google Shape;327;p32"/>
          <p:cNvCxnSpPr>
            <a:stCxn id="320" idx="1"/>
          </p:cNvCxnSpPr>
          <p:nvPr/>
        </p:nvCxnSpPr>
        <p:spPr>
          <a:xfrm rot="10800000">
            <a:off x="7445887" y="2195952"/>
            <a:ext cx="206100" cy="52500"/>
          </a:xfrm>
          <a:prstGeom prst="straightConnector1">
            <a:avLst/>
          </a:prstGeom>
          <a:noFill/>
          <a:ln cap="flat" cmpd="sng" w="9525">
            <a:solidFill>
              <a:srgbClr val="999999"/>
            </a:solidFill>
            <a:prstDash val="solid"/>
            <a:round/>
            <a:headEnd len="med" w="med" type="none"/>
            <a:tailEnd len="med" w="med" type="stealth"/>
          </a:ln>
        </p:spPr>
      </p:cxnSp>
      <p:sp>
        <p:nvSpPr>
          <p:cNvPr id="328" name="Google Shape;328;p32"/>
          <p:cNvSpPr txBox="1"/>
          <p:nvPr/>
        </p:nvSpPr>
        <p:spPr>
          <a:xfrm>
            <a:off x="66425" y="3264125"/>
            <a:ext cx="1031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595959"/>
                </a:solidFill>
                <a:latin typeface="Lato"/>
                <a:ea typeface="Lato"/>
                <a:cs typeface="Lato"/>
                <a:sym typeface="Lato"/>
              </a:rPr>
              <a:t>(Observed)</a:t>
            </a:r>
            <a:endParaRPr sz="1200"/>
          </a:p>
        </p:txBody>
      </p:sp>
      <p:pic>
        <p:nvPicPr>
          <p:cNvPr id="329" name="Google Shape;329;p32"/>
          <p:cNvPicPr preferRelativeResize="0"/>
          <p:nvPr/>
        </p:nvPicPr>
        <p:blipFill>
          <a:blip r:embed="rId8">
            <a:alphaModFix/>
          </a:blip>
          <a:stretch>
            <a:fillRect/>
          </a:stretch>
        </p:blipFill>
        <p:spPr>
          <a:xfrm>
            <a:off x="7631775" y="2989625"/>
            <a:ext cx="1247400" cy="146750"/>
          </a:xfrm>
          <a:prstGeom prst="rect">
            <a:avLst/>
          </a:prstGeom>
          <a:noFill/>
          <a:ln>
            <a:noFill/>
          </a:ln>
        </p:spPr>
      </p:pic>
      <p:pic>
        <p:nvPicPr>
          <p:cNvPr id="330" name="Google Shape;330;p32"/>
          <p:cNvPicPr preferRelativeResize="0"/>
          <p:nvPr/>
        </p:nvPicPr>
        <p:blipFill>
          <a:blip r:embed="rId9">
            <a:alphaModFix/>
          </a:blip>
          <a:stretch>
            <a:fillRect/>
          </a:stretch>
        </p:blipFill>
        <p:spPr>
          <a:xfrm>
            <a:off x="7617624" y="3182000"/>
            <a:ext cx="1492024" cy="146757"/>
          </a:xfrm>
          <a:prstGeom prst="rect">
            <a:avLst/>
          </a:prstGeom>
          <a:noFill/>
          <a:ln>
            <a:noFill/>
          </a:ln>
        </p:spPr>
      </p:pic>
      <p:sp>
        <p:nvSpPr>
          <p:cNvPr id="331" name="Google Shape;331;p32"/>
          <p:cNvSpPr txBox="1"/>
          <p:nvPr/>
        </p:nvSpPr>
        <p:spPr>
          <a:xfrm>
            <a:off x="7598325" y="1626950"/>
            <a:ext cx="1314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595959"/>
                </a:solidFill>
                <a:latin typeface="Lato"/>
                <a:ea typeface="Lato"/>
                <a:cs typeface="Lato"/>
                <a:sym typeface="Lato"/>
              </a:rPr>
              <a:t>(Malignant bases)</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3.1 Latent embedding (con’t)</a:t>
            </a:r>
            <a:endParaRPr/>
          </a:p>
        </p:txBody>
      </p:sp>
      <p:sp>
        <p:nvSpPr>
          <p:cNvPr id="337" name="Google Shape;337;p33"/>
          <p:cNvSpPr txBox="1"/>
          <p:nvPr>
            <p:ph idx="1" type="body"/>
          </p:nvPr>
        </p:nvSpPr>
        <p:spPr>
          <a:xfrm>
            <a:off x="729450" y="1316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Need to solve non-negative matrix factorization (NMF) problem:  X≈  υ · ζ , with  υ ∈ R</a:t>
            </a:r>
            <a:r>
              <a:rPr baseline="30000" lang="en"/>
              <a:t>N×M</a:t>
            </a:r>
            <a:r>
              <a:rPr lang="en"/>
              <a:t> and  ζ ∈ R</a:t>
            </a:r>
            <a:r>
              <a:rPr baseline="30000" lang="en"/>
              <a:t>M×G</a:t>
            </a:r>
            <a:r>
              <a:rPr lang="en"/>
              <a:t>, where M = K + T − 1,  K&lt;&lt;N. ω and η are latent variables inferred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38" name="Google Shape;338;p33"/>
          <p:cNvPicPr preferRelativeResize="0"/>
          <p:nvPr/>
        </p:nvPicPr>
        <p:blipFill>
          <a:blip r:embed="rId3">
            <a:alphaModFix/>
          </a:blip>
          <a:stretch>
            <a:fillRect/>
          </a:stretch>
        </p:blipFill>
        <p:spPr>
          <a:xfrm>
            <a:off x="1260707" y="1888679"/>
            <a:ext cx="5194449" cy="2140399"/>
          </a:xfrm>
          <a:prstGeom prst="rect">
            <a:avLst/>
          </a:prstGeom>
          <a:noFill/>
          <a:ln>
            <a:noFill/>
          </a:ln>
        </p:spPr>
      </p:pic>
      <p:sp>
        <p:nvSpPr>
          <p:cNvPr id="339" name="Google Shape;339;p33"/>
          <p:cNvSpPr txBox="1"/>
          <p:nvPr/>
        </p:nvSpPr>
        <p:spPr>
          <a:xfrm>
            <a:off x="1693909" y="128305"/>
            <a:ext cx="6620400" cy="61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88">
                <a:solidFill>
                  <a:srgbClr val="666666"/>
                </a:solidFill>
                <a:latin typeface="Raleway"/>
                <a:ea typeface="Raleway"/>
                <a:cs typeface="Raleway"/>
                <a:sym typeface="Raleway"/>
              </a:rPr>
              <a:t>identify gene expression patterns that arise commonly among bulk RNA-seq samples after removal of nonmalignant cells </a:t>
            </a:r>
            <a:endParaRPr sz="1200">
              <a:solidFill>
                <a:srgbClr val="666666"/>
              </a:solidFill>
            </a:endParaRPr>
          </a:p>
        </p:txBody>
      </p:sp>
      <p:pic>
        <p:nvPicPr>
          <p:cNvPr id="340" name="Google Shape;340;p33"/>
          <p:cNvPicPr preferRelativeResize="0"/>
          <p:nvPr/>
        </p:nvPicPr>
        <p:blipFill>
          <a:blip r:embed="rId4">
            <a:alphaModFix/>
          </a:blip>
          <a:stretch>
            <a:fillRect/>
          </a:stretch>
        </p:blipFill>
        <p:spPr>
          <a:xfrm>
            <a:off x="-16325" y="3618124"/>
            <a:ext cx="1969873" cy="612300"/>
          </a:xfrm>
          <a:prstGeom prst="rect">
            <a:avLst/>
          </a:prstGeom>
          <a:noFill/>
          <a:ln cap="flat" cmpd="sng" w="9525">
            <a:solidFill>
              <a:srgbClr val="999999"/>
            </a:solidFill>
            <a:prstDash val="solid"/>
            <a:round/>
            <a:headEnd len="sm" w="sm" type="none"/>
            <a:tailEnd len="sm" w="sm" type="none"/>
          </a:ln>
        </p:spPr>
      </p:pic>
      <p:cxnSp>
        <p:nvCxnSpPr>
          <p:cNvPr id="341" name="Google Shape;341;p33"/>
          <p:cNvCxnSpPr/>
          <p:nvPr/>
        </p:nvCxnSpPr>
        <p:spPr>
          <a:xfrm flipH="1" rot="10800000">
            <a:off x="944802" y="3405041"/>
            <a:ext cx="315900" cy="182400"/>
          </a:xfrm>
          <a:prstGeom prst="straightConnector1">
            <a:avLst/>
          </a:prstGeom>
          <a:noFill/>
          <a:ln cap="flat" cmpd="sng" w="9525">
            <a:solidFill>
              <a:srgbClr val="999999"/>
            </a:solidFill>
            <a:prstDash val="solid"/>
            <a:round/>
            <a:headEnd len="med" w="med" type="none"/>
            <a:tailEnd len="med" w="med" type="stealth"/>
          </a:ln>
        </p:spPr>
      </p:cxnSp>
      <p:sp>
        <p:nvSpPr>
          <p:cNvPr id="342" name="Google Shape;342;p33"/>
          <p:cNvSpPr txBox="1"/>
          <p:nvPr/>
        </p:nvSpPr>
        <p:spPr>
          <a:xfrm>
            <a:off x="-16325" y="3264125"/>
            <a:ext cx="1031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accent1"/>
                </a:solidFill>
                <a:latin typeface="Lato"/>
                <a:ea typeface="Lato"/>
                <a:cs typeface="Lato"/>
                <a:sym typeface="Lato"/>
              </a:rPr>
              <a:t>(Observed)</a:t>
            </a:r>
            <a:endParaRPr sz="1200"/>
          </a:p>
        </p:txBody>
      </p:sp>
      <p:pic>
        <p:nvPicPr>
          <p:cNvPr id="343" name="Google Shape;343;p33"/>
          <p:cNvPicPr preferRelativeResize="0"/>
          <p:nvPr/>
        </p:nvPicPr>
        <p:blipFill rotWithShape="1">
          <a:blip r:embed="rId5">
            <a:alphaModFix/>
          </a:blip>
          <a:srcRect b="45919" l="0" r="0" t="0"/>
          <a:stretch/>
        </p:blipFill>
        <p:spPr>
          <a:xfrm>
            <a:off x="6487575" y="1975000"/>
            <a:ext cx="2650324" cy="2011101"/>
          </a:xfrm>
          <a:prstGeom prst="rect">
            <a:avLst/>
          </a:prstGeom>
          <a:noFill/>
          <a:ln cap="flat" cmpd="sng" w="9525">
            <a:solidFill>
              <a:srgbClr val="B7B7B7"/>
            </a:solidFill>
            <a:prstDash val="solid"/>
            <a:round/>
            <a:headEnd len="sm" w="sm" type="none"/>
            <a:tailEnd len="sm" w="sm" type="none"/>
          </a:ln>
        </p:spPr>
      </p:pic>
      <p:pic>
        <p:nvPicPr>
          <p:cNvPr id="344" name="Google Shape;344;p33"/>
          <p:cNvPicPr preferRelativeResize="0"/>
          <p:nvPr/>
        </p:nvPicPr>
        <p:blipFill rotWithShape="1">
          <a:blip r:embed="rId5">
            <a:alphaModFix/>
          </a:blip>
          <a:srcRect b="1034" l="0" r="0" t="57574"/>
          <a:stretch/>
        </p:blipFill>
        <p:spPr>
          <a:xfrm>
            <a:off x="2320405" y="3618125"/>
            <a:ext cx="2494420" cy="1448675"/>
          </a:xfrm>
          <a:prstGeom prst="rect">
            <a:avLst/>
          </a:prstGeom>
          <a:noFill/>
          <a:ln cap="flat" cmpd="sng" w="9525">
            <a:solidFill>
              <a:srgbClr val="B7B7B7"/>
            </a:solidFill>
            <a:prstDash val="solid"/>
            <a:round/>
            <a:headEnd len="sm" w="sm" type="none"/>
            <a:tailEnd len="sm" w="sm" type="none"/>
          </a:ln>
        </p:spPr>
      </p:pic>
      <p:sp>
        <p:nvSpPr>
          <p:cNvPr id="345" name="Google Shape;345;p33"/>
          <p:cNvSpPr txBox="1"/>
          <p:nvPr>
            <p:ph idx="1" type="body"/>
          </p:nvPr>
        </p:nvSpPr>
        <p:spPr>
          <a:xfrm>
            <a:off x="4850499" y="4853400"/>
            <a:ext cx="915600" cy="290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t>Fig 4.a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4"/>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3.1 Latent embedding </a:t>
            </a:r>
            <a:endParaRPr/>
          </a:p>
        </p:txBody>
      </p:sp>
      <p:pic>
        <p:nvPicPr>
          <p:cNvPr id="351" name="Google Shape;351;p34"/>
          <p:cNvPicPr preferRelativeResize="0"/>
          <p:nvPr/>
        </p:nvPicPr>
        <p:blipFill>
          <a:blip r:embed="rId3">
            <a:alphaModFix/>
          </a:blip>
          <a:stretch>
            <a:fillRect/>
          </a:stretch>
        </p:blipFill>
        <p:spPr>
          <a:xfrm>
            <a:off x="1615078" y="1240675"/>
            <a:ext cx="2076425" cy="3506150"/>
          </a:xfrm>
          <a:prstGeom prst="rect">
            <a:avLst/>
          </a:prstGeom>
          <a:noFill/>
          <a:ln>
            <a:noFill/>
          </a:ln>
        </p:spPr>
      </p:pic>
      <p:pic>
        <p:nvPicPr>
          <p:cNvPr id="352" name="Google Shape;352;p34"/>
          <p:cNvPicPr preferRelativeResize="0"/>
          <p:nvPr/>
        </p:nvPicPr>
        <p:blipFill>
          <a:blip r:embed="rId4">
            <a:alphaModFix/>
          </a:blip>
          <a:stretch>
            <a:fillRect/>
          </a:stretch>
        </p:blipFill>
        <p:spPr>
          <a:xfrm>
            <a:off x="3770925" y="1490450"/>
            <a:ext cx="4571025" cy="3320500"/>
          </a:xfrm>
          <a:prstGeom prst="rect">
            <a:avLst/>
          </a:prstGeom>
          <a:noFill/>
          <a:ln>
            <a:noFill/>
          </a:ln>
        </p:spPr>
      </p:pic>
      <p:pic>
        <p:nvPicPr>
          <p:cNvPr id="353" name="Google Shape;353;p34"/>
          <p:cNvPicPr preferRelativeResize="0"/>
          <p:nvPr/>
        </p:nvPicPr>
        <p:blipFill>
          <a:blip r:embed="rId5">
            <a:alphaModFix/>
          </a:blip>
          <a:stretch>
            <a:fillRect/>
          </a:stretch>
        </p:blipFill>
        <p:spPr>
          <a:xfrm>
            <a:off x="2284675" y="4544484"/>
            <a:ext cx="222175" cy="124266"/>
          </a:xfrm>
          <a:prstGeom prst="rect">
            <a:avLst/>
          </a:prstGeom>
          <a:noFill/>
          <a:ln>
            <a:noFill/>
          </a:ln>
        </p:spPr>
      </p:pic>
      <p:pic>
        <p:nvPicPr>
          <p:cNvPr id="354" name="Google Shape;354;p34"/>
          <p:cNvPicPr preferRelativeResize="0"/>
          <p:nvPr/>
        </p:nvPicPr>
        <p:blipFill rotWithShape="1">
          <a:blip r:embed="rId6">
            <a:alphaModFix/>
          </a:blip>
          <a:srcRect b="0" l="5526" r="0" t="0"/>
          <a:stretch/>
        </p:blipFill>
        <p:spPr>
          <a:xfrm>
            <a:off x="2296949" y="2192375"/>
            <a:ext cx="209900" cy="109325"/>
          </a:xfrm>
          <a:prstGeom prst="rect">
            <a:avLst/>
          </a:prstGeom>
          <a:noFill/>
          <a:ln>
            <a:noFill/>
          </a:ln>
        </p:spPr>
      </p:pic>
      <p:pic>
        <p:nvPicPr>
          <p:cNvPr id="355" name="Google Shape;355;p34"/>
          <p:cNvPicPr preferRelativeResize="0"/>
          <p:nvPr/>
        </p:nvPicPr>
        <p:blipFill>
          <a:blip r:embed="rId7">
            <a:alphaModFix/>
          </a:blip>
          <a:stretch>
            <a:fillRect/>
          </a:stretch>
        </p:blipFill>
        <p:spPr>
          <a:xfrm>
            <a:off x="2713575" y="4305175"/>
            <a:ext cx="971608" cy="124275"/>
          </a:xfrm>
          <a:prstGeom prst="rect">
            <a:avLst/>
          </a:prstGeom>
          <a:noFill/>
          <a:ln>
            <a:noFill/>
          </a:ln>
        </p:spPr>
      </p:pic>
      <p:sp>
        <p:nvSpPr>
          <p:cNvPr id="356" name="Google Shape;356;p34"/>
          <p:cNvSpPr txBox="1"/>
          <p:nvPr/>
        </p:nvSpPr>
        <p:spPr>
          <a:xfrm>
            <a:off x="651825" y="3586950"/>
            <a:ext cx="1057800" cy="554100"/>
          </a:xfrm>
          <a:prstGeom prst="rect">
            <a:avLst/>
          </a:prstGeom>
          <a:solidFill>
            <a:srgbClr val="F0F0F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66666"/>
                </a:solidFill>
              </a:rPr>
              <a:t>a hyperparameter describing a weak prior on ψ</a:t>
            </a:r>
            <a:r>
              <a:rPr baseline="-25000" lang="en" sz="800">
                <a:solidFill>
                  <a:srgbClr val="666666"/>
                </a:solidFill>
              </a:rPr>
              <a:t>env</a:t>
            </a:r>
            <a:endParaRPr baseline="-25000" sz="800">
              <a:solidFill>
                <a:srgbClr val="666666"/>
              </a:solidFill>
            </a:endParaRPr>
          </a:p>
        </p:txBody>
      </p:sp>
      <p:sp>
        <p:nvSpPr>
          <p:cNvPr id="357" name="Google Shape;357;p34"/>
          <p:cNvSpPr txBox="1"/>
          <p:nvPr/>
        </p:nvSpPr>
        <p:spPr>
          <a:xfrm>
            <a:off x="1370925" y="4305175"/>
            <a:ext cx="712800" cy="431100"/>
          </a:xfrm>
          <a:prstGeom prst="rect">
            <a:avLst/>
          </a:prstGeom>
          <a:solidFill>
            <a:srgbClr val="F0F0F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66666"/>
                </a:solidFill>
              </a:rPr>
              <a:t>initial K tumor basis</a:t>
            </a:r>
            <a:endParaRPr sz="800">
              <a:solidFill>
                <a:srgbClr val="666666"/>
              </a:solidFill>
            </a:endParaRPr>
          </a:p>
        </p:txBody>
      </p:sp>
      <p:sp>
        <p:nvSpPr>
          <p:cNvPr id="358" name="Google Shape;358;p34"/>
          <p:cNvSpPr txBox="1"/>
          <p:nvPr/>
        </p:nvSpPr>
        <p:spPr>
          <a:xfrm>
            <a:off x="936725" y="1956075"/>
            <a:ext cx="1057800" cy="3078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66666"/>
                </a:solidFill>
              </a:rPr>
              <a:t>associated weights</a:t>
            </a:r>
            <a:endParaRPr baseline="-25000" sz="800">
              <a:solidFill>
                <a:srgbClr val="666666"/>
              </a:solidFill>
            </a:endParaRPr>
          </a:p>
        </p:txBody>
      </p:sp>
      <p:sp>
        <p:nvSpPr>
          <p:cNvPr id="359" name="Google Shape;359;p34"/>
          <p:cNvSpPr txBox="1"/>
          <p:nvPr>
            <p:ph idx="1" type="body"/>
          </p:nvPr>
        </p:nvSpPr>
        <p:spPr>
          <a:xfrm>
            <a:off x="0" y="4774625"/>
            <a:ext cx="4311300" cy="411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440"/>
              <a:buNone/>
            </a:pPr>
            <a:r>
              <a:rPr lang="en" sz="620"/>
              <a:t>Fig. SN2. Graphical model illustrates the statistical dependencies and the generative process for the observed bulk RNA-seq data, X. Red text marks hyper-parameters; blue marks observed variables; black marks latent variables.</a:t>
            </a:r>
            <a:endParaRPr sz="62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5"/>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3.2 Expectation-maximization (EM) algorithm </a:t>
            </a:r>
            <a:endParaRPr/>
          </a:p>
          <a:p>
            <a:pPr indent="0" lvl="0" marL="0" rtl="0" algn="l">
              <a:spcBef>
                <a:spcPts val="0"/>
              </a:spcBef>
              <a:spcAft>
                <a:spcPts val="0"/>
              </a:spcAft>
              <a:buNone/>
            </a:pPr>
            <a:r>
              <a:t/>
            </a:r>
            <a:endParaRPr sz="1488"/>
          </a:p>
        </p:txBody>
      </p:sp>
      <p:sp>
        <p:nvSpPr>
          <p:cNvPr id="365" name="Google Shape;365;p35"/>
          <p:cNvSpPr txBox="1"/>
          <p:nvPr/>
        </p:nvSpPr>
        <p:spPr>
          <a:xfrm>
            <a:off x="1693909" y="222205"/>
            <a:ext cx="6620400" cy="41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488">
                <a:solidFill>
                  <a:srgbClr val="666666"/>
                </a:solidFill>
                <a:latin typeface="Raleway"/>
                <a:ea typeface="Raleway"/>
                <a:cs typeface="Raleway"/>
                <a:sym typeface="Raleway"/>
              </a:rPr>
              <a:t>optimize η while marginalizing 𝜔 and V</a:t>
            </a:r>
            <a:endParaRPr sz="1200">
              <a:solidFill>
                <a:srgbClr val="666666"/>
              </a:solidFill>
            </a:endParaRPr>
          </a:p>
        </p:txBody>
      </p:sp>
      <p:pic>
        <p:nvPicPr>
          <p:cNvPr id="366" name="Google Shape;366;p35"/>
          <p:cNvPicPr preferRelativeResize="0"/>
          <p:nvPr/>
        </p:nvPicPr>
        <p:blipFill>
          <a:blip r:embed="rId3">
            <a:alphaModFix/>
          </a:blip>
          <a:stretch>
            <a:fillRect/>
          </a:stretch>
        </p:blipFill>
        <p:spPr>
          <a:xfrm>
            <a:off x="806650" y="1745200"/>
            <a:ext cx="7867650" cy="2228850"/>
          </a:xfrm>
          <a:prstGeom prst="rect">
            <a:avLst/>
          </a:prstGeom>
          <a:noFill/>
          <a:ln>
            <a:noFill/>
          </a:ln>
        </p:spPr>
      </p:pic>
      <p:sp>
        <p:nvSpPr>
          <p:cNvPr id="367" name="Google Shape;367;p35"/>
          <p:cNvSpPr txBox="1"/>
          <p:nvPr>
            <p:ph idx="1" type="body"/>
          </p:nvPr>
        </p:nvSpPr>
        <p:spPr>
          <a:xfrm>
            <a:off x="806650" y="4732500"/>
            <a:ext cx="4311300" cy="411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440"/>
              <a:buNone/>
            </a:pPr>
            <a:r>
              <a:rPr lang="en" sz="720" u="sng">
                <a:solidFill>
                  <a:schemeClr val="hlink"/>
                </a:solidFill>
                <a:hlinkClick r:id="rId4"/>
              </a:rPr>
              <a:t>https://en.wikipedia.org/wiki/Expectation%E2%80%93maximization_algorithm</a:t>
            </a:r>
            <a:r>
              <a:rPr lang="en" sz="720"/>
              <a:t> </a:t>
            </a:r>
            <a:endParaRPr sz="720"/>
          </a:p>
        </p:txBody>
      </p:sp>
      <p:sp>
        <p:nvSpPr>
          <p:cNvPr id="368" name="Google Shape;368;p35"/>
          <p:cNvSpPr txBox="1"/>
          <p:nvPr>
            <p:ph idx="1" type="body"/>
          </p:nvPr>
        </p:nvSpPr>
        <p:spPr>
          <a:xfrm>
            <a:off x="729450" y="1316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Definition: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6"/>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3.2 Expectation-maximization (EM) algorithm </a:t>
            </a:r>
            <a:endParaRPr/>
          </a:p>
          <a:p>
            <a:pPr indent="0" lvl="0" marL="0" rtl="0" algn="l">
              <a:spcBef>
                <a:spcPts val="0"/>
              </a:spcBef>
              <a:spcAft>
                <a:spcPts val="0"/>
              </a:spcAft>
              <a:buNone/>
            </a:pPr>
            <a:r>
              <a:t/>
            </a:r>
            <a:endParaRPr sz="1488"/>
          </a:p>
        </p:txBody>
      </p:sp>
      <p:sp>
        <p:nvSpPr>
          <p:cNvPr id="374" name="Google Shape;374;p36"/>
          <p:cNvSpPr txBox="1"/>
          <p:nvPr>
            <p:ph idx="1" type="body"/>
          </p:nvPr>
        </p:nvSpPr>
        <p:spPr>
          <a:xfrm>
            <a:off x="729450" y="1316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 argmax	</a:t>
            </a:r>
            <a:r>
              <a:rPr b="1" lang="en"/>
              <a:t>						  ,  where Q = </a:t>
            </a:r>
            <a:endParaRPr b="1"/>
          </a:p>
          <a:p>
            <a:pPr indent="0" lvl="0" marL="0" rtl="0" algn="l">
              <a:spcBef>
                <a:spcPts val="1200"/>
              </a:spcBef>
              <a:spcAft>
                <a:spcPts val="0"/>
              </a:spcAft>
              <a:buNone/>
            </a:pPr>
            <a:r>
              <a:rPr b="1" lang="en"/>
              <a:t>E step: </a:t>
            </a:r>
            <a:endParaRPr/>
          </a:p>
          <a:p>
            <a:pPr indent="0" lvl="0" marL="0" rtl="0" algn="l">
              <a:spcBef>
                <a:spcPts val="1200"/>
              </a:spcBef>
              <a:spcAft>
                <a:spcPts val="0"/>
              </a:spcAft>
              <a:buNone/>
            </a:pPr>
            <a:r>
              <a:rPr lang="en"/>
              <a:t>Posterior Q  describing the posterior of V is sampled by Gibbs sampling: </a:t>
            </a:r>
            <a:endParaRPr/>
          </a:p>
          <a:p>
            <a:pPr indent="0" lvl="0" marL="0" rtl="0" algn="l">
              <a:spcBef>
                <a:spcPts val="1200"/>
              </a:spcBef>
              <a:spcAft>
                <a:spcPts val="0"/>
              </a:spcAft>
              <a:buNone/>
            </a:pPr>
            <a:r>
              <a:rPr lang="en"/>
              <a:t>recall</a:t>
            </a:r>
            <a:endParaRPr/>
          </a:p>
          <a:p>
            <a:pPr indent="0" lvl="0" marL="0" rtl="0" algn="l">
              <a:spcBef>
                <a:spcPts val="1200"/>
              </a:spcBef>
              <a:spcAft>
                <a:spcPts val="1200"/>
              </a:spcAft>
              <a:buNone/>
            </a:pPr>
            <a:r>
              <a:t/>
            </a:r>
            <a:endParaRPr/>
          </a:p>
        </p:txBody>
      </p:sp>
      <p:sp>
        <p:nvSpPr>
          <p:cNvPr id="375" name="Google Shape;375;p36"/>
          <p:cNvSpPr txBox="1"/>
          <p:nvPr/>
        </p:nvSpPr>
        <p:spPr>
          <a:xfrm>
            <a:off x="1693909" y="222205"/>
            <a:ext cx="6620400" cy="41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488">
                <a:solidFill>
                  <a:srgbClr val="666666"/>
                </a:solidFill>
                <a:latin typeface="Raleway"/>
                <a:ea typeface="Raleway"/>
                <a:cs typeface="Raleway"/>
                <a:sym typeface="Raleway"/>
              </a:rPr>
              <a:t>optimize η while marginalizing 𝜔 and V</a:t>
            </a:r>
            <a:endParaRPr sz="1200">
              <a:solidFill>
                <a:srgbClr val="666666"/>
              </a:solidFill>
            </a:endParaRPr>
          </a:p>
        </p:txBody>
      </p:sp>
      <p:pic>
        <p:nvPicPr>
          <p:cNvPr id="376" name="Google Shape;376;p36"/>
          <p:cNvPicPr preferRelativeResize="0"/>
          <p:nvPr/>
        </p:nvPicPr>
        <p:blipFill rotWithShape="1">
          <a:blip r:embed="rId3">
            <a:alphaModFix/>
          </a:blip>
          <a:srcRect b="0" l="0" r="793" t="9"/>
          <a:stretch/>
        </p:blipFill>
        <p:spPr>
          <a:xfrm>
            <a:off x="2151200" y="1408425"/>
            <a:ext cx="2796125" cy="210300"/>
          </a:xfrm>
          <a:prstGeom prst="rect">
            <a:avLst/>
          </a:prstGeom>
          <a:noFill/>
          <a:ln>
            <a:noFill/>
          </a:ln>
        </p:spPr>
      </p:pic>
      <p:pic>
        <p:nvPicPr>
          <p:cNvPr id="377" name="Google Shape;377;p36"/>
          <p:cNvPicPr preferRelativeResize="0"/>
          <p:nvPr/>
        </p:nvPicPr>
        <p:blipFill>
          <a:blip r:embed="rId4">
            <a:alphaModFix/>
          </a:blip>
          <a:stretch>
            <a:fillRect/>
          </a:stretch>
        </p:blipFill>
        <p:spPr>
          <a:xfrm>
            <a:off x="5947825" y="1412988"/>
            <a:ext cx="2310996" cy="201168"/>
          </a:xfrm>
          <a:prstGeom prst="rect">
            <a:avLst/>
          </a:prstGeom>
          <a:noFill/>
          <a:ln>
            <a:noFill/>
          </a:ln>
        </p:spPr>
      </p:pic>
      <p:grpSp>
        <p:nvGrpSpPr>
          <p:cNvPr id="378" name="Google Shape;378;p36"/>
          <p:cNvGrpSpPr/>
          <p:nvPr/>
        </p:nvGrpSpPr>
        <p:grpSpPr>
          <a:xfrm>
            <a:off x="1121600" y="2518850"/>
            <a:ext cx="7773815" cy="2287443"/>
            <a:chOff x="1121600" y="2518850"/>
            <a:chExt cx="7773815" cy="2287443"/>
          </a:xfrm>
        </p:grpSpPr>
        <p:pic>
          <p:nvPicPr>
            <p:cNvPr id="379" name="Google Shape;379;p36"/>
            <p:cNvPicPr preferRelativeResize="0"/>
            <p:nvPr/>
          </p:nvPicPr>
          <p:blipFill>
            <a:blip r:embed="rId5">
              <a:alphaModFix/>
            </a:blip>
            <a:stretch>
              <a:fillRect/>
            </a:stretch>
          </p:blipFill>
          <p:spPr>
            <a:xfrm>
              <a:off x="5135200" y="3221950"/>
              <a:ext cx="3760215" cy="420445"/>
            </a:xfrm>
            <a:prstGeom prst="rect">
              <a:avLst/>
            </a:prstGeom>
            <a:noFill/>
            <a:ln>
              <a:noFill/>
            </a:ln>
          </p:spPr>
        </p:pic>
        <p:pic>
          <p:nvPicPr>
            <p:cNvPr id="380" name="Google Shape;380;p36"/>
            <p:cNvPicPr preferRelativeResize="0"/>
            <p:nvPr/>
          </p:nvPicPr>
          <p:blipFill rotWithShape="1">
            <a:blip r:embed="rId6">
              <a:alphaModFix/>
            </a:blip>
            <a:srcRect b="0" l="0" r="0" t="32759"/>
            <a:stretch/>
          </p:blipFill>
          <p:spPr>
            <a:xfrm>
              <a:off x="1270500" y="3311350"/>
              <a:ext cx="3418375" cy="535200"/>
            </a:xfrm>
            <a:prstGeom prst="rect">
              <a:avLst/>
            </a:prstGeom>
            <a:noFill/>
            <a:ln>
              <a:noFill/>
            </a:ln>
          </p:spPr>
        </p:pic>
        <p:pic>
          <p:nvPicPr>
            <p:cNvPr id="381" name="Google Shape;381;p36"/>
            <p:cNvPicPr preferRelativeResize="0"/>
            <p:nvPr/>
          </p:nvPicPr>
          <p:blipFill rotWithShape="1">
            <a:blip r:embed="rId6">
              <a:alphaModFix/>
            </a:blip>
            <a:srcRect b="62489" l="0" r="5338" t="2736"/>
            <a:stretch/>
          </p:blipFill>
          <p:spPr>
            <a:xfrm>
              <a:off x="1270500" y="4134625"/>
              <a:ext cx="3235589" cy="276787"/>
            </a:xfrm>
            <a:prstGeom prst="rect">
              <a:avLst/>
            </a:prstGeom>
            <a:noFill/>
            <a:ln>
              <a:noFill/>
            </a:ln>
          </p:spPr>
        </p:pic>
        <p:sp>
          <p:nvSpPr>
            <p:cNvPr id="382" name="Google Shape;382;p36"/>
            <p:cNvSpPr/>
            <p:nvPr/>
          </p:nvSpPr>
          <p:spPr>
            <a:xfrm>
              <a:off x="4673675" y="3364675"/>
              <a:ext cx="280500" cy="13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3" name="Google Shape;383;p36"/>
            <p:cNvSpPr/>
            <p:nvPr/>
          </p:nvSpPr>
          <p:spPr>
            <a:xfrm>
              <a:off x="4673675" y="4201488"/>
              <a:ext cx="280500" cy="13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84" name="Google Shape;384;p36"/>
            <p:cNvPicPr preferRelativeResize="0"/>
            <p:nvPr/>
          </p:nvPicPr>
          <p:blipFill>
            <a:blip r:embed="rId7">
              <a:alphaModFix/>
            </a:blip>
            <a:stretch>
              <a:fillRect/>
            </a:stretch>
          </p:blipFill>
          <p:spPr>
            <a:xfrm>
              <a:off x="5135200" y="4134613"/>
              <a:ext cx="2893456" cy="185863"/>
            </a:xfrm>
            <a:prstGeom prst="rect">
              <a:avLst/>
            </a:prstGeom>
            <a:noFill/>
            <a:ln>
              <a:noFill/>
            </a:ln>
          </p:spPr>
        </p:pic>
        <p:pic>
          <p:nvPicPr>
            <p:cNvPr id="385" name="Google Shape;385;p36"/>
            <p:cNvPicPr preferRelativeResize="0"/>
            <p:nvPr/>
          </p:nvPicPr>
          <p:blipFill rotWithShape="1">
            <a:blip r:embed="rId8">
              <a:alphaModFix/>
            </a:blip>
            <a:srcRect b="-9998" l="0" r="-9998" t="0"/>
            <a:stretch/>
          </p:blipFill>
          <p:spPr>
            <a:xfrm>
              <a:off x="5182700" y="4363400"/>
              <a:ext cx="2542969" cy="221128"/>
            </a:xfrm>
            <a:prstGeom prst="rect">
              <a:avLst/>
            </a:prstGeom>
            <a:noFill/>
            <a:ln>
              <a:noFill/>
            </a:ln>
          </p:spPr>
        </p:pic>
        <p:pic>
          <p:nvPicPr>
            <p:cNvPr id="386" name="Google Shape;386;p36"/>
            <p:cNvPicPr preferRelativeResize="0"/>
            <p:nvPr/>
          </p:nvPicPr>
          <p:blipFill>
            <a:blip r:embed="rId9">
              <a:alphaModFix/>
            </a:blip>
            <a:stretch>
              <a:fillRect/>
            </a:stretch>
          </p:blipFill>
          <p:spPr>
            <a:xfrm>
              <a:off x="6103225" y="4584525"/>
              <a:ext cx="1774207" cy="221768"/>
            </a:xfrm>
            <a:prstGeom prst="rect">
              <a:avLst/>
            </a:prstGeom>
            <a:noFill/>
            <a:ln>
              <a:noFill/>
            </a:ln>
          </p:spPr>
        </p:pic>
        <p:pic>
          <p:nvPicPr>
            <p:cNvPr id="387" name="Google Shape;387;p36"/>
            <p:cNvPicPr preferRelativeResize="0"/>
            <p:nvPr/>
          </p:nvPicPr>
          <p:blipFill rotWithShape="1">
            <a:blip r:embed="rId10">
              <a:alphaModFix/>
            </a:blip>
            <a:srcRect b="77518" l="0" r="71453" t="0"/>
            <a:stretch/>
          </p:blipFill>
          <p:spPr>
            <a:xfrm>
              <a:off x="1270500" y="2518850"/>
              <a:ext cx="1349275" cy="268725"/>
            </a:xfrm>
            <a:prstGeom prst="rect">
              <a:avLst/>
            </a:prstGeom>
            <a:noFill/>
            <a:ln>
              <a:noFill/>
            </a:ln>
          </p:spPr>
        </p:pic>
        <p:pic>
          <p:nvPicPr>
            <p:cNvPr id="388" name="Google Shape;388;p36"/>
            <p:cNvPicPr preferRelativeResize="0"/>
            <p:nvPr/>
          </p:nvPicPr>
          <p:blipFill rotWithShape="1">
            <a:blip r:embed="rId11">
              <a:alphaModFix/>
            </a:blip>
            <a:srcRect b="48360" l="0" r="60044" t="0"/>
            <a:stretch/>
          </p:blipFill>
          <p:spPr>
            <a:xfrm>
              <a:off x="5135200" y="2534563"/>
              <a:ext cx="2557474" cy="268725"/>
            </a:xfrm>
            <a:prstGeom prst="rect">
              <a:avLst/>
            </a:prstGeom>
            <a:noFill/>
            <a:ln>
              <a:noFill/>
            </a:ln>
          </p:spPr>
        </p:pic>
        <p:pic>
          <p:nvPicPr>
            <p:cNvPr id="389" name="Google Shape;389;p36"/>
            <p:cNvPicPr preferRelativeResize="0"/>
            <p:nvPr/>
          </p:nvPicPr>
          <p:blipFill rotWithShape="1">
            <a:blip r:embed="rId11">
              <a:alphaModFix/>
            </a:blip>
            <a:srcRect b="48360" l="39811" r="12049" t="0"/>
            <a:stretch/>
          </p:blipFill>
          <p:spPr>
            <a:xfrm>
              <a:off x="4972400" y="2820975"/>
              <a:ext cx="3081275" cy="268725"/>
            </a:xfrm>
            <a:prstGeom prst="rect">
              <a:avLst/>
            </a:prstGeom>
            <a:noFill/>
            <a:ln>
              <a:noFill/>
            </a:ln>
          </p:spPr>
        </p:pic>
        <p:pic>
          <p:nvPicPr>
            <p:cNvPr id="390" name="Google Shape;390;p36"/>
            <p:cNvPicPr preferRelativeResize="0"/>
            <p:nvPr/>
          </p:nvPicPr>
          <p:blipFill rotWithShape="1">
            <a:blip r:embed="rId10">
              <a:alphaModFix/>
            </a:blip>
            <a:srcRect b="77518" l="28372" r="15063" t="0"/>
            <a:stretch/>
          </p:blipFill>
          <p:spPr>
            <a:xfrm>
              <a:off x="1121600" y="2820975"/>
              <a:ext cx="2673475" cy="268725"/>
            </a:xfrm>
            <a:prstGeom prst="rect">
              <a:avLst/>
            </a:prstGeom>
            <a:noFill/>
            <a:ln>
              <a:noFill/>
            </a:ln>
          </p:spPr>
        </p:pic>
        <p:sp>
          <p:nvSpPr>
            <p:cNvPr id="391" name="Google Shape;391;p36"/>
            <p:cNvSpPr/>
            <p:nvPr/>
          </p:nvSpPr>
          <p:spPr>
            <a:xfrm>
              <a:off x="4673675" y="2652575"/>
              <a:ext cx="280500" cy="13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7"/>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3.2 Expectation-maximization (EM) algorithm</a:t>
            </a:r>
            <a:r>
              <a:rPr lang="en"/>
              <a:t>(con’t)</a:t>
            </a:r>
            <a:r>
              <a:rPr lang="en"/>
              <a:t> </a:t>
            </a:r>
            <a:endParaRPr/>
          </a:p>
          <a:p>
            <a:pPr indent="0" lvl="0" marL="0" rtl="0" algn="l">
              <a:spcBef>
                <a:spcPts val="0"/>
              </a:spcBef>
              <a:spcAft>
                <a:spcPts val="0"/>
              </a:spcAft>
              <a:buNone/>
            </a:pPr>
            <a:r>
              <a:t/>
            </a:r>
            <a:endParaRPr sz="1488"/>
          </a:p>
        </p:txBody>
      </p:sp>
      <p:sp>
        <p:nvSpPr>
          <p:cNvPr id="397" name="Google Shape;397;p37"/>
          <p:cNvSpPr txBox="1"/>
          <p:nvPr>
            <p:ph idx="1" type="body"/>
          </p:nvPr>
        </p:nvSpPr>
        <p:spPr>
          <a:xfrm>
            <a:off x="729450" y="1316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M</a:t>
            </a:r>
            <a:r>
              <a:rPr b="1" lang="en"/>
              <a:t> step: </a:t>
            </a:r>
            <a:endParaRPr b="1"/>
          </a:p>
          <a:p>
            <a:pPr indent="0" lvl="0" marL="0" rtl="0" algn="l">
              <a:spcBef>
                <a:spcPts val="1200"/>
              </a:spcBef>
              <a:spcAft>
                <a:spcPts val="0"/>
              </a:spcAft>
              <a:buNone/>
            </a:pPr>
            <a:r>
              <a:rPr b="1" lang="en"/>
              <a:t>						      		 </a:t>
            </a:r>
            <a:endParaRPr b="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recall</a:t>
            </a:r>
            <a:endParaRPr/>
          </a:p>
        </p:txBody>
      </p:sp>
      <p:sp>
        <p:nvSpPr>
          <p:cNvPr id="398" name="Google Shape;398;p37"/>
          <p:cNvSpPr txBox="1"/>
          <p:nvPr/>
        </p:nvSpPr>
        <p:spPr>
          <a:xfrm>
            <a:off x="1693909" y="222205"/>
            <a:ext cx="6620400" cy="39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88">
                <a:solidFill>
                  <a:srgbClr val="666666"/>
                </a:solidFill>
                <a:latin typeface="Raleway"/>
                <a:ea typeface="Raleway"/>
                <a:cs typeface="Raleway"/>
                <a:sym typeface="Raleway"/>
              </a:rPr>
              <a:t>optimize η while marginalizing 𝜔 and V</a:t>
            </a:r>
            <a:endParaRPr sz="1200">
              <a:solidFill>
                <a:srgbClr val="666666"/>
              </a:solidFill>
            </a:endParaRPr>
          </a:p>
        </p:txBody>
      </p:sp>
      <p:pic>
        <p:nvPicPr>
          <p:cNvPr id="399" name="Google Shape;399;p37"/>
          <p:cNvPicPr preferRelativeResize="0"/>
          <p:nvPr/>
        </p:nvPicPr>
        <p:blipFill>
          <a:blip r:embed="rId3">
            <a:alphaModFix/>
          </a:blip>
          <a:stretch>
            <a:fillRect/>
          </a:stretch>
        </p:blipFill>
        <p:spPr>
          <a:xfrm>
            <a:off x="816325" y="1762363"/>
            <a:ext cx="3581400" cy="361950"/>
          </a:xfrm>
          <a:prstGeom prst="rect">
            <a:avLst/>
          </a:prstGeom>
          <a:noFill/>
          <a:ln>
            <a:noFill/>
          </a:ln>
        </p:spPr>
      </p:pic>
      <p:pic>
        <p:nvPicPr>
          <p:cNvPr id="400" name="Google Shape;400;p37"/>
          <p:cNvPicPr preferRelativeResize="0"/>
          <p:nvPr/>
        </p:nvPicPr>
        <p:blipFill>
          <a:blip r:embed="rId4">
            <a:alphaModFix/>
          </a:blip>
          <a:stretch>
            <a:fillRect/>
          </a:stretch>
        </p:blipFill>
        <p:spPr>
          <a:xfrm>
            <a:off x="4523225" y="1762375"/>
            <a:ext cx="2967990" cy="243840"/>
          </a:xfrm>
          <a:prstGeom prst="rect">
            <a:avLst/>
          </a:prstGeom>
          <a:noFill/>
          <a:ln>
            <a:noFill/>
          </a:ln>
        </p:spPr>
      </p:pic>
      <p:pic>
        <p:nvPicPr>
          <p:cNvPr id="401" name="Google Shape;401;p37"/>
          <p:cNvPicPr preferRelativeResize="0"/>
          <p:nvPr/>
        </p:nvPicPr>
        <p:blipFill>
          <a:blip r:embed="rId5">
            <a:alphaModFix/>
          </a:blip>
          <a:stretch>
            <a:fillRect/>
          </a:stretch>
        </p:blipFill>
        <p:spPr>
          <a:xfrm>
            <a:off x="816325" y="2215175"/>
            <a:ext cx="3723250" cy="329175"/>
          </a:xfrm>
          <a:prstGeom prst="rect">
            <a:avLst/>
          </a:prstGeom>
          <a:noFill/>
          <a:ln>
            <a:noFill/>
          </a:ln>
        </p:spPr>
      </p:pic>
      <p:sp>
        <p:nvSpPr>
          <p:cNvPr id="402" name="Google Shape;402;p37"/>
          <p:cNvSpPr/>
          <p:nvPr/>
        </p:nvSpPr>
        <p:spPr>
          <a:xfrm>
            <a:off x="448950" y="2260900"/>
            <a:ext cx="280500" cy="13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03" name="Google Shape;403;p37"/>
          <p:cNvPicPr preferRelativeResize="0"/>
          <p:nvPr/>
        </p:nvPicPr>
        <p:blipFill>
          <a:blip r:embed="rId6">
            <a:alphaModFix/>
          </a:blip>
          <a:stretch>
            <a:fillRect/>
          </a:stretch>
        </p:blipFill>
        <p:spPr>
          <a:xfrm>
            <a:off x="816325" y="2573925"/>
            <a:ext cx="5170932" cy="329184"/>
          </a:xfrm>
          <a:prstGeom prst="rect">
            <a:avLst/>
          </a:prstGeom>
          <a:noFill/>
          <a:ln>
            <a:noFill/>
          </a:ln>
        </p:spPr>
      </p:pic>
      <p:pic>
        <p:nvPicPr>
          <p:cNvPr id="404" name="Google Shape;404;p37"/>
          <p:cNvPicPr preferRelativeResize="0"/>
          <p:nvPr/>
        </p:nvPicPr>
        <p:blipFill>
          <a:blip r:embed="rId7">
            <a:alphaModFix/>
          </a:blip>
          <a:stretch>
            <a:fillRect/>
          </a:stretch>
        </p:blipFill>
        <p:spPr>
          <a:xfrm>
            <a:off x="1428750" y="3095935"/>
            <a:ext cx="4846320" cy="448056"/>
          </a:xfrm>
          <a:prstGeom prst="rect">
            <a:avLst/>
          </a:prstGeom>
          <a:noFill/>
          <a:ln>
            <a:noFill/>
          </a:ln>
        </p:spPr>
      </p:pic>
      <p:pic>
        <p:nvPicPr>
          <p:cNvPr id="405" name="Google Shape;405;p37"/>
          <p:cNvPicPr preferRelativeResize="0"/>
          <p:nvPr/>
        </p:nvPicPr>
        <p:blipFill>
          <a:blip r:embed="rId8">
            <a:alphaModFix/>
          </a:blip>
          <a:stretch>
            <a:fillRect/>
          </a:stretch>
        </p:blipFill>
        <p:spPr>
          <a:xfrm>
            <a:off x="1428749" y="3543999"/>
            <a:ext cx="3471339" cy="448075"/>
          </a:xfrm>
          <a:prstGeom prst="rect">
            <a:avLst/>
          </a:prstGeom>
          <a:noFill/>
          <a:ln>
            <a:noFill/>
          </a:ln>
        </p:spPr>
      </p:pic>
      <p:sp>
        <p:nvSpPr>
          <p:cNvPr id="406" name="Google Shape;406;p37"/>
          <p:cNvSpPr/>
          <p:nvPr/>
        </p:nvSpPr>
        <p:spPr>
          <a:xfrm>
            <a:off x="816325" y="4295800"/>
            <a:ext cx="280500" cy="13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07" name="Google Shape;407;p37"/>
          <p:cNvPicPr preferRelativeResize="0"/>
          <p:nvPr/>
        </p:nvPicPr>
        <p:blipFill>
          <a:blip r:embed="rId9">
            <a:alphaModFix/>
          </a:blip>
          <a:stretch>
            <a:fillRect/>
          </a:stretch>
        </p:blipFill>
        <p:spPr>
          <a:xfrm>
            <a:off x="1428737" y="4138938"/>
            <a:ext cx="4419600" cy="448748"/>
          </a:xfrm>
          <a:prstGeom prst="rect">
            <a:avLst/>
          </a:prstGeom>
          <a:noFill/>
          <a:ln>
            <a:noFill/>
          </a:ln>
        </p:spPr>
      </p:pic>
      <p:pic>
        <p:nvPicPr>
          <p:cNvPr id="408" name="Google Shape;408;p37"/>
          <p:cNvPicPr preferRelativeResize="0"/>
          <p:nvPr/>
        </p:nvPicPr>
        <p:blipFill>
          <a:blip r:embed="rId10">
            <a:alphaModFix/>
          </a:blip>
          <a:stretch>
            <a:fillRect/>
          </a:stretch>
        </p:blipFill>
        <p:spPr>
          <a:xfrm>
            <a:off x="1512075" y="4588550"/>
            <a:ext cx="3304699" cy="467201"/>
          </a:xfrm>
          <a:prstGeom prst="rect">
            <a:avLst/>
          </a:prstGeom>
          <a:noFill/>
          <a:ln>
            <a:noFill/>
          </a:ln>
        </p:spPr>
      </p:pic>
      <p:pic>
        <p:nvPicPr>
          <p:cNvPr id="409" name="Google Shape;409;p37"/>
          <p:cNvPicPr preferRelativeResize="0"/>
          <p:nvPr/>
        </p:nvPicPr>
        <p:blipFill>
          <a:blip r:embed="rId11">
            <a:alphaModFix/>
          </a:blip>
          <a:stretch>
            <a:fillRect/>
          </a:stretch>
        </p:blipFill>
        <p:spPr>
          <a:xfrm>
            <a:off x="5027825" y="4633700"/>
            <a:ext cx="1678500" cy="270725"/>
          </a:xfrm>
          <a:prstGeom prst="rect">
            <a:avLst/>
          </a:prstGeom>
          <a:noFill/>
          <a:ln>
            <a:noFill/>
          </a:ln>
        </p:spPr>
      </p:pic>
      <p:pic>
        <p:nvPicPr>
          <p:cNvPr id="410" name="Google Shape;410;p37"/>
          <p:cNvPicPr preferRelativeResize="0"/>
          <p:nvPr/>
        </p:nvPicPr>
        <p:blipFill>
          <a:blip r:embed="rId12">
            <a:alphaModFix/>
          </a:blip>
          <a:stretch>
            <a:fillRect/>
          </a:stretch>
        </p:blipFill>
        <p:spPr>
          <a:xfrm>
            <a:off x="5499250" y="2227813"/>
            <a:ext cx="2310996" cy="201168"/>
          </a:xfrm>
          <a:prstGeom prst="rect">
            <a:avLst/>
          </a:prstGeom>
          <a:noFill/>
          <a:ln>
            <a:noFill/>
          </a:ln>
        </p:spPr>
      </p:pic>
      <p:sp>
        <p:nvSpPr>
          <p:cNvPr id="411" name="Google Shape;411;p37"/>
          <p:cNvSpPr txBox="1"/>
          <p:nvPr/>
        </p:nvSpPr>
        <p:spPr>
          <a:xfrm>
            <a:off x="4579700" y="2125475"/>
            <a:ext cx="1268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where Q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a:t>
            </a:r>
            <a:endParaRPr/>
          </a:p>
        </p:txBody>
      </p:sp>
      <p:sp>
        <p:nvSpPr>
          <p:cNvPr id="417" name="Google Shape;417;p38"/>
          <p:cNvSpPr txBox="1"/>
          <p:nvPr>
            <p:ph idx="1" type="body"/>
          </p:nvPr>
        </p:nvSpPr>
        <p:spPr>
          <a:xfrm>
            <a:off x="729450" y="1012075"/>
            <a:ext cx="7688700" cy="3836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1142 samples from the TCGA from three tumor types: GBM, HNSCC, SKCM.</a:t>
            </a:r>
            <a:endParaRPr/>
          </a:p>
          <a:p>
            <a:pPr indent="-311150" lvl="0" marL="457200" rtl="0" algn="l">
              <a:spcBef>
                <a:spcPts val="0"/>
              </a:spcBef>
              <a:spcAft>
                <a:spcPts val="0"/>
              </a:spcAft>
              <a:buSzPts val="1300"/>
              <a:buChar char="●"/>
            </a:pPr>
            <a:r>
              <a:rPr lang="en"/>
              <a:t>estimates of 6 cell types for GBM, 10 for HNSCC and 8 for SKCM</a:t>
            </a:r>
            <a:endParaRPr/>
          </a:p>
          <a:p>
            <a:pPr indent="-311150" lvl="0" marL="457200" rtl="0" algn="l">
              <a:spcBef>
                <a:spcPts val="0"/>
              </a:spcBef>
              <a:spcAft>
                <a:spcPts val="0"/>
              </a:spcAft>
              <a:buSzPts val="1300"/>
              <a:buChar char="●"/>
            </a:pPr>
            <a:r>
              <a:rPr lang="en"/>
              <a:t>Constructed pseudo-bulk RNA-seq data that differed from the reference scRNA-seq dataset by a log-normally distributed multiplicative noise term</a:t>
            </a:r>
            <a:endParaRPr/>
          </a:p>
          <a:p>
            <a:pPr indent="-311150" lvl="0" marL="457200" rtl="0" algn="l">
              <a:spcBef>
                <a:spcPts val="0"/>
              </a:spcBef>
              <a:spcAft>
                <a:spcPts val="0"/>
              </a:spcAft>
              <a:buSzPts val="1300"/>
              <a:buChar char="●"/>
            </a:pPr>
            <a:r>
              <a:rPr lang="en"/>
              <a:t>Generation reference expression profile by:</a:t>
            </a:r>
            <a:endParaRPr/>
          </a:p>
          <a:p>
            <a:pPr indent="-311150" lvl="1" marL="914400" rtl="0" algn="l">
              <a:spcBef>
                <a:spcPts val="0"/>
              </a:spcBef>
              <a:spcAft>
                <a:spcPts val="0"/>
              </a:spcAft>
              <a:buSzPts val="1300"/>
              <a:buChar char="○"/>
            </a:pPr>
            <a:r>
              <a:rPr lang="en" sz="1300" u="sng"/>
              <a:t>Data normalization</a:t>
            </a:r>
            <a:r>
              <a:rPr lang="en" sz="1300"/>
              <a:t> </a:t>
            </a:r>
            <a:r>
              <a:rPr lang="en" sz="1000"/>
              <a:t>(w\ size factors estimated by scran38) </a:t>
            </a:r>
            <a:r>
              <a:rPr lang="en" sz="1300"/>
              <a:t>and transformation</a:t>
            </a:r>
            <a:endParaRPr sz="1300"/>
          </a:p>
          <a:p>
            <a:pPr indent="-311150" lvl="1" marL="914400" rtl="0" algn="l">
              <a:spcBef>
                <a:spcPts val="0"/>
              </a:spcBef>
              <a:spcAft>
                <a:spcPts val="0"/>
              </a:spcAft>
              <a:buSzPts val="1300"/>
              <a:buChar char="○"/>
            </a:pPr>
            <a:r>
              <a:rPr lang="en" sz="1300" u="sng"/>
              <a:t>Dimensionality reduction</a:t>
            </a:r>
            <a:r>
              <a:rPr lang="en" sz="1300"/>
              <a:t> w\ randomized Singular Value Decomposition  </a:t>
            </a:r>
            <a:endParaRPr sz="1300"/>
          </a:p>
          <a:p>
            <a:pPr indent="-311150" lvl="1" marL="914400" rtl="0" algn="l">
              <a:spcBef>
                <a:spcPts val="0"/>
              </a:spcBef>
              <a:spcAft>
                <a:spcPts val="0"/>
              </a:spcAft>
              <a:buSzPts val="1300"/>
              <a:buChar char="○"/>
            </a:pPr>
            <a:r>
              <a:rPr lang="en" sz="1300" u="sng"/>
              <a:t>Clustered</a:t>
            </a:r>
            <a:r>
              <a:rPr lang="en" sz="1300"/>
              <a:t> the data w\ PhenoGraph40</a:t>
            </a:r>
            <a:endParaRPr sz="1300"/>
          </a:p>
          <a:p>
            <a:pPr indent="-311150" lvl="1" marL="914400" rtl="0" algn="l">
              <a:spcBef>
                <a:spcPts val="0"/>
              </a:spcBef>
              <a:spcAft>
                <a:spcPts val="0"/>
              </a:spcAft>
              <a:buSzPts val="1300"/>
              <a:buChar char="○"/>
            </a:pPr>
            <a:r>
              <a:rPr lang="en" sz="1300" u="sng"/>
              <a:t>Defined malignant cell states:</a:t>
            </a:r>
            <a:endParaRPr sz="1300" u="sng"/>
          </a:p>
          <a:p>
            <a:pPr indent="-311150" lvl="2" marL="1371600" rtl="0" algn="l">
              <a:spcBef>
                <a:spcPts val="0"/>
              </a:spcBef>
              <a:spcAft>
                <a:spcPts val="0"/>
              </a:spcAft>
              <a:buSzPts val="1300"/>
              <a:buChar char="■"/>
            </a:pPr>
            <a:r>
              <a:rPr lang="en" sz="1300"/>
              <a:t> Subclusters of malignant cells generated in each individual patient (refVFM8: 60 subclusters for 8 patients in original paper)</a:t>
            </a:r>
            <a:endParaRPr sz="1300"/>
          </a:p>
          <a:p>
            <a:pPr indent="-311150" lvl="2" marL="1371600" rtl="0" algn="l">
              <a:spcBef>
                <a:spcPts val="0"/>
              </a:spcBef>
              <a:spcAft>
                <a:spcPts val="0"/>
              </a:spcAft>
              <a:buSzPts val="1300"/>
              <a:buChar char="■"/>
            </a:pPr>
            <a:r>
              <a:rPr lang="en" sz="1300"/>
              <a:t>By patient ID (scHNSCC and scSKCM)</a:t>
            </a:r>
            <a:endParaRPr sz="1300"/>
          </a:p>
          <a:p>
            <a:pPr indent="-311150" lvl="1" marL="914400" rtl="0" algn="l">
              <a:spcBef>
                <a:spcPts val="0"/>
              </a:spcBef>
              <a:spcAft>
                <a:spcPts val="0"/>
              </a:spcAft>
              <a:buSzPts val="1300"/>
              <a:buChar char="○"/>
            </a:pPr>
            <a:r>
              <a:rPr lang="en" sz="1300" u="sng"/>
              <a:t>Aggregated read counts</a:t>
            </a:r>
            <a:r>
              <a:rPr lang="en" sz="1300"/>
              <a:t> in each cell state to generate the reference profile φ  across all patients</a:t>
            </a:r>
            <a:endParaRPr sz="1300"/>
          </a:p>
          <a:p>
            <a:pPr indent="-311150" lvl="1" marL="914400" rtl="0" algn="l">
              <a:spcBef>
                <a:spcPts val="0"/>
              </a:spcBef>
              <a:spcAft>
                <a:spcPts val="0"/>
              </a:spcAft>
              <a:buSzPts val="1300"/>
              <a:buChar char="○"/>
            </a:pPr>
            <a:r>
              <a:rPr lang="en" sz="1300"/>
              <a:t>Performed the inference on protein-coding genes when deconvolving TCGA data to speed up downstream analysis</a:t>
            </a:r>
            <a:endParaRPr sz="1300"/>
          </a:p>
          <a:p>
            <a:pPr indent="-311150" lvl="1" marL="914400" rtl="0" algn="l">
              <a:spcBef>
                <a:spcPts val="0"/>
              </a:spcBef>
              <a:spcAft>
                <a:spcPts val="0"/>
              </a:spcAft>
              <a:buSzPts val="1300"/>
              <a:buChar char="○"/>
            </a:pPr>
            <a:r>
              <a:rPr lang="en" sz="1300"/>
              <a:t>Remove sex-specific transcription states, and ribosomal protein-coding and mitochondrial genes, outlier genes to reduce batch effects.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a:t>
            </a:r>
            <a:endParaRPr/>
          </a:p>
        </p:txBody>
      </p:sp>
      <p:sp>
        <p:nvSpPr>
          <p:cNvPr id="423" name="Google Shape;423;p39"/>
          <p:cNvSpPr txBox="1"/>
          <p:nvPr>
            <p:ph idx="1" type="body"/>
          </p:nvPr>
        </p:nvSpPr>
        <p:spPr>
          <a:xfrm>
            <a:off x="729450" y="1012075"/>
            <a:ext cx="7688700" cy="2102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1142</a:t>
            </a:r>
            <a:r>
              <a:rPr lang="en"/>
              <a:t> samples from the TCGA from three tumor types: GBM, HNSCC, SKCM.</a:t>
            </a:r>
            <a:endParaRPr/>
          </a:p>
          <a:p>
            <a:pPr indent="-311150" lvl="0" marL="457200" rtl="0" algn="l">
              <a:spcBef>
                <a:spcPts val="0"/>
              </a:spcBef>
              <a:spcAft>
                <a:spcPts val="0"/>
              </a:spcAft>
              <a:buSzPts val="1300"/>
              <a:buChar char="●"/>
            </a:pPr>
            <a:r>
              <a:rPr lang="en"/>
              <a:t>estimates of 6 cell types for GBM, 10 for HNSCC and 8 for SKCM</a:t>
            </a:r>
            <a:endParaRPr/>
          </a:p>
          <a:p>
            <a:pPr indent="-311150" lvl="0" marL="457200" rtl="0" algn="l">
              <a:spcBef>
                <a:spcPts val="0"/>
              </a:spcBef>
              <a:spcAft>
                <a:spcPts val="0"/>
              </a:spcAft>
              <a:buSzPts val="1300"/>
              <a:buChar char="●"/>
            </a:pPr>
            <a:r>
              <a:rPr lang="en"/>
              <a:t>Constructed pseudo-bulk RNA-seq data that differed from the reference scRNA-seq dataset by a log-normally distributed multiplicative noise term</a:t>
            </a:r>
            <a:endParaRPr/>
          </a:p>
        </p:txBody>
      </p:sp>
      <p:pic>
        <p:nvPicPr>
          <p:cNvPr id="424" name="Google Shape;424;p39"/>
          <p:cNvPicPr preferRelativeResize="0"/>
          <p:nvPr/>
        </p:nvPicPr>
        <p:blipFill>
          <a:blip r:embed="rId3">
            <a:alphaModFix/>
          </a:blip>
          <a:stretch>
            <a:fillRect/>
          </a:stretch>
        </p:blipFill>
        <p:spPr>
          <a:xfrm>
            <a:off x="883037" y="2004975"/>
            <a:ext cx="7381523" cy="1974750"/>
          </a:xfrm>
          <a:prstGeom prst="rect">
            <a:avLst/>
          </a:prstGeom>
          <a:noFill/>
          <a:ln>
            <a:noFill/>
          </a:ln>
        </p:spPr>
      </p:pic>
      <p:sp>
        <p:nvSpPr>
          <p:cNvPr id="425" name="Google Shape;425;p39"/>
          <p:cNvSpPr txBox="1"/>
          <p:nvPr>
            <p:ph idx="1" type="body"/>
          </p:nvPr>
        </p:nvSpPr>
        <p:spPr>
          <a:xfrm>
            <a:off x="835425" y="3914775"/>
            <a:ext cx="3714900" cy="400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3357"/>
              <a:t>Fig. 2 a </a:t>
            </a:r>
            <a:r>
              <a:rPr lang="en" sz="3357"/>
              <a:t>Violin plots for dist. of cell type fraction in each tumor type</a:t>
            </a:r>
            <a:endParaRPr sz="3357">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426" name="Google Shape;426;p39"/>
          <p:cNvSpPr txBox="1"/>
          <p:nvPr>
            <p:ph idx="1" type="body"/>
          </p:nvPr>
        </p:nvSpPr>
        <p:spPr>
          <a:xfrm>
            <a:off x="686675" y="4084200"/>
            <a:ext cx="7925100" cy="1059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t>
            </a:r>
            <a:r>
              <a:rPr lang="en"/>
              <a:t>ompared </a:t>
            </a:r>
            <a:r>
              <a:rPr lang="en"/>
              <a:t>between the ground truth and cell type proportions estimated using five different deconvolution methods</a:t>
            </a:r>
            <a:endParaRPr/>
          </a:p>
          <a:p>
            <a:pPr indent="-298450" lvl="1" marL="914400" rtl="0" algn="l">
              <a:spcBef>
                <a:spcPts val="0"/>
              </a:spcBef>
              <a:spcAft>
                <a:spcPts val="0"/>
              </a:spcAft>
              <a:buSzPts val="1100"/>
              <a:buChar char="○"/>
            </a:pPr>
            <a:r>
              <a:rPr lang="en"/>
              <a:t>Pearson correlation (</a:t>
            </a:r>
            <a:r>
              <a:rPr lang="en"/>
              <a:t> z-test was performed on Fisher’s z-transformed cell-type-level correlation coefficients)</a:t>
            </a:r>
            <a:endParaRPr/>
          </a:p>
          <a:p>
            <a:pPr indent="-298450" lvl="1" marL="914400" rtl="0" algn="l">
              <a:spcBef>
                <a:spcPts val="0"/>
              </a:spcBef>
              <a:spcAft>
                <a:spcPts val="0"/>
              </a:spcAft>
              <a:buSzPts val="1100"/>
              <a:buChar char="○"/>
            </a:pPr>
            <a:r>
              <a:rPr lang="en"/>
              <a:t>MSE (</a:t>
            </a:r>
            <a:r>
              <a:rPr lang="en"/>
              <a:t>T-test</a:t>
            </a:r>
            <a:r>
              <a:rPr lang="en"/>
              <a:t>) </a:t>
            </a:r>
            <a:endParaRPr/>
          </a:p>
        </p:txBody>
      </p:sp>
      <p:sp>
        <p:nvSpPr>
          <p:cNvPr id="427" name="Google Shape;427;p39"/>
          <p:cNvSpPr txBox="1"/>
          <p:nvPr/>
        </p:nvSpPr>
        <p:spPr>
          <a:xfrm>
            <a:off x="0" y="1933575"/>
            <a:ext cx="3600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40"/>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Deconvolution </a:t>
            </a:r>
            <a:r>
              <a:rPr lang="en"/>
              <a:t> </a:t>
            </a:r>
            <a:endParaRPr/>
          </a:p>
          <a:p>
            <a:pPr indent="0" lvl="0" marL="0" rtl="0" algn="l">
              <a:spcBef>
                <a:spcPts val="0"/>
              </a:spcBef>
              <a:spcAft>
                <a:spcPts val="0"/>
              </a:spcAft>
              <a:buNone/>
            </a:pPr>
            <a:r>
              <a:t/>
            </a:r>
            <a:endParaRPr/>
          </a:p>
        </p:txBody>
      </p:sp>
      <p:sp>
        <p:nvSpPr>
          <p:cNvPr id="433" name="Google Shape;433;p40"/>
          <p:cNvSpPr txBox="1"/>
          <p:nvPr>
            <p:ph idx="1" type="body"/>
          </p:nvPr>
        </p:nvSpPr>
        <p:spPr>
          <a:xfrm>
            <a:off x="729450" y="1316875"/>
            <a:ext cx="7688700" cy="297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Generation reference expression profile from scRNA-seq (each tumor type)</a:t>
            </a:r>
            <a:endParaRPr/>
          </a:p>
          <a:p>
            <a:pPr indent="-311150" lvl="0" marL="457200" rtl="0" algn="l">
              <a:spcBef>
                <a:spcPts val="1200"/>
              </a:spcBef>
              <a:spcAft>
                <a:spcPts val="0"/>
              </a:spcAft>
              <a:buSzPts val="1300"/>
              <a:buAutoNum type="arabicPeriod"/>
            </a:pPr>
            <a:r>
              <a:rPr lang="en"/>
              <a:t>s</a:t>
            </a:r>
            <a:r>
              <a:rPr lang="en"/>
              <a:t>ummed raw read counts </a:t>
            </a:r>
            <a:endParaRPr/>
          </a:p>
          <a:p>
            <a:pPr indent="-311150" lvl="0" marL="457200" rtl="0" algn="l">
              <a:spcBef>
                <a:spcPts val="0"/>
              </a:spcBef>
              <a:spcAft>
                <a:spcPts val="0"/>
              </a:spcAft>
              <a:buSzPts val="1300"/>
              <a:buAutoNum type="arabicPeriod"/>
            </a:pPr>
            <a:r>
              <a:rPr lang="en"/>
              <a:t>re-clustered cell types based on the original scRNA-seq studies</a:t>
            </a:r>
            <a:endParaRPr/>
          </a:p>
          <a:p>
            <a:pPr indent="-311150" lvl="0" marL="457200" rtl="0" algn="l">
              <a:spcBef>
                <a:spcPts val="0"/>
              </a:spcBef>
              <a:spcAft>
                <a:spcPts val="0"/>
              </a:spcAft>
              <a:buSzPts val="1300"/>
              <a:buAutoNum type="arabicPeriod"/>
            </a:pPr>
            <a:r>
              <a:rPr lang="en"/>
              <a:t>normalized the raw reads then transformed </a:t>
            </a:r>
            <a:endParaRPr/>
          </a:p>
          <a:p>
            <a:pPr indent="-311150" lvl="0" marL="457200" rtl="0" algn="l">
              <a:spcBef>
                <a:spcPts val="0"/>
              </a:spcBef>
              <a:spcAft>
                <a:spcPts val="0"/>
              </a:spcAft>
              <a:buSzPts val="1300"/>
              <a:buAutoNum type="arabicPeriod"/>
            </a:pPr>
            <a:r>
              <a:rPr lang="en"/>
              <a:t>removed ribosomal protein-coding genes and genes from chrM, chrX and chrY</a:t>
            </a:r>
            <a:endParaRPr/>
          </a:p>
          <a:p>
            <a:pPr indent="-311150" lvl="0" marL="457200" rtl="0" algn="l">
              <a:spcBef>
                <a:spcPts val="0"/>
              </a:spcBef>
              <a:spcAft>
                <a:spcPts val="0"/>
              </a:spcAft>
              <a:buSzPts val="1300"/>
              <a:buAutoNum type="arabicPeriod"/>
            </a:pPr>
            <a:r>
              <a:rPr lang="en"/>
              <a:t>performed dimensionality reduction using the rSVD </a:t>
            </a:r>
            <a:endParaRPr/>
          </a:p>
          <a:p>
            <a:pPr indent="-311150" lvl="0" marL="457200" rtl="0" algn="l">
              <a:spcBef>
                <a:spcPts val="0"/>
              </a:spcBef>
              <a:spcAft>
                <a:spcPts val="0"/>
              </a:spcAft>
              <a:buSzPts val="1300"/>
              <a:buAutoNum type="arabicPeriod"/>
            </a:pPr>
            <a:r>
              <a:rPr lang="en"/>
              <a:t>clustered the data on the reduced dimension using PhenoGraph</a:t>
            </a:r>
            <a:r>
              <a:rPr lang="en"/>
              <a:t> with default parameters 40</a:t>
            </a:r>
            <a:endParaRPr/>
          </a:p>
          <a:p>
            <a:pPr indent="-311150" lvl="0" marL="457200" rtl="0" algn="l">
              <a:spcBef>
                <a:spcPts val="0"/>
              </a:spcBef>
              <a:spcAft>
                <a:spcPts val="0"/>
              </a:spcAft>
              <a:buSzPts val="1300"/>
              <a:buAutoNum type="arabicPeriod"/>
            </a:pPr>
            <a:r>
              <a:rPr lang="en"/>
              <a:t>subclusters of malignant cells generated by PhenoGraph40 in each individual patient</a:t>
            </a:r>
            <a:endParaRPr/>
          </a:p>
          <a:p>
            <a:pPr indent="-311150" lvl="0" marL="457200" rtl="0" algn="l">
              <a:spcBef>
                <a:spcPts val="0"/>
              </a:spcBef>
              <a:spcAft>
                <a:spcPts val="0"/>
              </a:spcAft>
              <a:buSzPts val="1300"/>
              <a:buAutoNum type="arabicPeriod"/>
            </a:pPr>
            <a:r>
              <a:rPr lang="en"/>
              <a:t>defined malignant cell states using patient ID</a:t>
            </a:r>
            <a:endParaRPr/>
          </a:p>
          <a:p>
            <a:pPr indent="-311150" lvl="0" marL="457200" rtl="0" algn="l">
              <a:spcBef>
                <a:spcPts val="0"/>
              </a:spcBef>
              <a:spcAft>
                <a:spcPts val="0"/>
              </a:spcAft>
              <a:buSzPts val="1300"/>
              <a:buAutoNum type="arabicPeriod"/>
            </a:pPr>
            <a:r>
              <a:rPr lang="en"/>
              <a:t>aggregated read counts in each cell state to generate the reference profile φ  across all patients</a:t>
            </a:r>
            <a:endParaRPr/>
          </a:p>
          <a:p>
            <a:pPr indent="-311150" lvl="0" marL="457200" rtl="0" algn="l">
              <a:spcBef>
                <a:spcPts val="0"/>
              </a:spcBef>
              <a:spcAft>
                <a:spcPts val="0"/>
              </a:spcAft>
              <a:buSzPts val="1300"/>
              <a:buAutoNum type="arabicPeriod"/>
            </a:pPr>
            <a:r>
              <a:rPr lang="en"/>
              <a:t>performed the inference on protein-coding genes when deconvolving TCGA data to speed up downstream analysis</a:t>
            </a:r>
            <a:endParaRPr/>
          </a:p>
          <a:p>
            <a:pPr indent="-311150" lvl="0" marL="457200" rtl="0" algn="l">
              <a:spcBef>
                <a:spcPts val="0"/>
              </a:spcBef>
              <a:spcAft>
                <a:spcPts val="0"/>
              </a:spcAft>
              <a:buSzPts val="1300"/>
              <a:buAutoNum type="arabicPeriod"/>
            </a:pPr>
            <a:r>
              <a:rPr lang="en"/>
              <a:t>Remove sex-</a:t>
            </a:r>
            <a:r>
              <a:rPr lang="en"/>
              <a:t>specific</a:t>
            </a:r>
            <a:r>
              <a:rPr lang="en"/>
              <a:t> transcription states, and ribosomal protein-coding and mitochondrial genes, o</a:t>
            </a:r>
            <a:r>
              <a:rPr lang="en"/>
              <a:t>utlier genes </a:t>
            </a:r>
            <a:r>
              <a:rPr lang="en"/>
              <a:t>to reduce batch </a:t>
            </a:r>
            <a:r>
              <a:rPr lang="en"/>
              <a:t>effects</a:t>
            </a:r>
            <a:r>
              <a:rPr lang="en"/>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41"/>
          <p:cNvSpPr txBox="1"/>
          <p:nvPr>
            <p:ph type="title"/>
          </p:nvPr>
        </p:nvSpPr>
        <p:spPr>
          <a:xfrm>
            <a:off x="783274" y="1220246"/>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a:t>
            </a:r>
            <a:endParaRPr/>
          </a:p>
        </p:txBody>
      </p:sp>
      <p:pic>
        <p:nvPicPr>
          <p:cNvPr id="439" name="Google Shape;439;p41"/>
          <p:cNvPicPr preferRelativeResize="0"/>
          <p:nvPr/>
        </p:nvPicPr>
        <p:blipFill rotWithShape="1">
          <a:blip r:embed="rId3">
            <a:alphaModFix/>
          </a:blip>
          <a:srcRect b="-2880" l="65023" r="0" t="0"/>
          <a:stretch/>
        </p:blipFill>
        <p:spPr>
          <a:xfrm>
            <a:off x="5682750" y="2052600"/>
            <a:ext cx="2581827" cy="2031600"/>
          </a:xfrm>
          <a:prstGeom prst="rect">
            <a:avLst/>
          </a:prstGeom>
          <a:noFill/>
          <a:ln>
            <a:noFill/>
          </a:ln>
        </p:spPr>
      </p:pic>
      <p:sp>
        <p:nvSpPr>
          <p:cNvPr id="440" name="Google Shape;440;p41"/>
          <p:cNvSpPr txBox="1"/>
          <p:nvPr>
            <p:ph idx="1" type="body"/>
          </p:nvPr>
        </p:nvSpPr>
        <p:spPr>
          <a:xfrm>
            <a:off x="729440" y="3794100"/>
            <a:ext cx="586500" cy="290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t>Fig. 2 a</a:t>
            </a:r>
            <a:endParaRPr/>
          </a:p>
        </p:txBody>
      </p:sp>
      <p:pic>
        <p:nvPicPr>
          <p:cNvPr id="441" name="Google Shape;441;p41"/>
          <p:cNvPicPr preferRelativeResize="0"/>
          <p:nvPr/>
        </p:nvPicPr>
        <p:blipFill>
          <a:blip r:embed="rId4">
            <a:alphaModFix/>
          </a:blip>
          <a:stretch>
            <a:fillRect/>
          </a:stretch>
        </p:blipFill>
        <p:spPr>
          <a:xfrm>
            <a:off x="338933" y="-2"/>
            <a:ext cx="4431922" cy="5143499"/>
          </a:xfrm>
          <a:prstGeom prst="rect">
            <a:avLst/>
          </a:prstGeom>
          <a:noFill/>
          <a:ln>
            <a:noFill/>
          </a:ln>
        </p:spPr>
      </p:pic>
      <p:cxnSp>
        <p:nvCxnSpPr>
          <p:cNvPr id="442" name="Google Shape;442;p41"/>
          <p:cNvCxnSpPr/>
          <p:nvPr/>
        </p:nvCxnSpPr>
        <p:spPr>
          <a:xfrm>
            <a:off x="4495800" y="419100"/>
            <a:ext cx="1255200" cy="18333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41"/>
          <p:cNvCxnSpPr/>
          <p:nvPr/>
        </p:nvCxnSpPr>
        <p:spPr>
          <a:xfrm>
            <a:off x="4514850" y="3790950"/>
            <a:ext cx="1140300" cy="148500"/>
          </a:xfrm>
          <a:prstGeom prst="straightConnector1">
            <a:avLst/>
          </a:prstGeom>
          <a:noFill/>
          <a:ln cap="flat" cmpd="sng" w="9525">
            <a:solidFill>
              <a:schemeClr val="dk2"/>
            </a:solidFill>
            <a:prstDash val="solid"/>
            <a:round/>
            <a:headEnd len="med" w="med" type="none"/>
            <a:tailEnd len="med" w="med" type="none"/>
          </a:ln>
        </p:spPr>
      </p:cxnSp>
      <p:sp>
        <p:nvSpPr>
          <p:cNvPr id="444" name="Google Shape;444;p41"/>
          <p:cNvSpPr txBox="1"/>
          <p:nvPr/>
        </p:nvSpPr>
        <p:spPr>
          <a:xfrm>
            <a:off x="5204238" y="7816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distribution of mean of z scores of expression over a set of correlative genes (with Spearman’s corr&gt; 0.25) from the corresponding scRNA-seq dataset of the corresponding tumor types</a:t>
            </a:r>
            <a:endParaRPr sz="1200"/>
          </a:p>
        </p:txBody>
      </p:sp>
      <p:sp>
        <p:nvSpPr>
          <p:cNvPr id="445" name="Google Shape;445;p41"/>
          <p:cNvSpPr txBox="1"/>
          <p:nvPr/>
        </p:nvSpPr>
        <p:spPr>
          <a:xfrm>
            <a:off x="4932981" y="4495650"/>
            <a:ext cx="3000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correlative genes showed higher expression in tumor cells </a:t>
            </a:r>
            <a:endParaRPr/>
          </a:p>
        </p:txBody>
      </p:sp>
      <p:pic>
        <p:nvPicPr>
          <p:cNvPr id="446" name="Google Shape;446;p41"/>
          <p:cNvPicPr preferRelativeResize="0"/>
          <p:nvPr/>
        </p:nvPicPr>
        <p:blipFill>
          <a:blip r:embed="rId5">
            <a:alphaModFix/>
          </a:blip>
          <a:stretch>
            <a:fillRect/>
          </a:stretch>
        </p:blipFill>
        <p:spPr>
          <a:xfrm>
            <a:off x="876552" y="4346704"/>
            <a:ext cx="3894289" cy="699150"/>
          </a:xfrm>
          <a:prstGeom prst="rect">
            <a:avLst/>
          </a:prstGeom>
          <a:noFill/>
          <a:ln cap="flat" cmpd="sng" w="9525">
            <a:solidFill>
              <a:schemeClr val="dk2"/>
            </a:solidFill>
            <a:prstDash val="solid"/>
            <a:round/>
            <a:headEnd len="sm" w="sm" type="none"/>
            <a:tailEnd len="sm" w="sm" type="none"/>
          </a:ln>
        </p:spPr>
      </p:pic>
      <p:cxnSp>
        <p:nvCxnSpPr>
          <p:cNvPr id="447" name="Google Shape;447;p41"/>
          <p:cNvCxnSpPr/>
          <p:nvPr/>
        </p:nvCxnSpPr>
        <p:spPr>
          <a:xfrm>
            <a:off x="4438741" y="4038679"/>
            <a:ext cx="323700" cy="2952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41"/>
          <p:cNvCxnSpPr/>
          <p:nvPr/>
        </p:nvCxnSpPr>
        <p:spPr>
          <a:xfrm flipH="1">
            <a:off x="885825" y="4029075"/>
            <a:ext cx="2209800" cy="324000"/>
          </a:xfrm>
          <a:prstGeom prst="straightConnector1">
            <a:avLst/>
          </a:prstGeom>
          <a:noFill/>
          <a:ln cap="flat" cmpd="sng" w="9525">
            <a:solidFill>
              <a:schemeClr val="dk2"/>
            </a:solidFill>
            <a:prstDash val="solid"/>
            <a:round/>
            <a:headEnd len="med" w="med" type="none"/>
            <a:tailEnd len="med" w="med" type="none"/>
          </a:ln>
        </p:spPr>
      </p:cxnSp>
      <p:sp>
        <p:nvSpPr>
          <p:cNvPr id="449" name="Google Shape;449;p41"/>
          <p:cNvSpPr txBox="1"/>
          <p:nvPr/>
        </p:nvSpPr>
        <p:spPr>
          <a:xfrm>
            <a:off x="4620038" y="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To filter out false correlations and enrich for intrinsic gene expressed by </a:t>
            </a:r>
            <a:r>
              <a:rPr lang="en" sz="1200"/>
              <a:t>malignant</a:t>
            </a:r>
            <a:r>
              <a:rPr lang="en" sz="1200"/>
              <a:t> cell in </a:t>
            </a:r>
            <a:r>
              <a:rPr b="1" lang="en" sz="1200"/>
              <a:t>gen</a:t>
            </a:r>
            <a:r>
              <a:rPr b="1" lang="en" sz="1200"/>
              <a:t>e enrichment analysis</a:t>
            </a:r>
            <a:endParaRPr b="1"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5"/>
          <p:cNvPicPr preferRelativeResize="0"/>
          <p:nvPr/>
        </p:nvPicPr>
        <p:blipFill>
          <a:blip r:embed="rId3">
            <a:alphaModFix/>
          </a:blip>
          <a:stretch>
            <a:fillRect/>
          </a:stretch>
        </p:blipFill>
        <p:spPr>
          <a:xfrm>
            <a:off x="479850" y="304800"/>
            <a:ext cx="8664138" cy="4838701"/>
          </a:xfrm>
          <a:prstGeom prst="rect">
            <a:avLst/>
          </a:prstGeom>
          <a:noFill/>
          <a:ln>
            <a:noFill/>
          </a:ln>
        </p:spPr>
      </p:pic>
      <p:grpSp>
        <p:nvGrpSpPr>
          <p:cNvPr id="97" name="Google Shape;97;p15"/>
          <p:cNvGrpSpPr/>
          <p:nvPr/>
        </p:nvGrpSpPr>
        <p:grpSpPr>
          <a:xfrm>
            <a:off x="830392" y="429256"/>
            <a:ext cx="745763" cy="45826"/>
            <a:chOff x="4580561" y="2589004"/>
            <a:chExt cx="1064464" cy="25200"/>
          </a:xfrm>
        </p:grpSpPr>
        <p:sp>
          <p:nvSpPr>
            <p:cNvPr id="98" name="Google Shape;98;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5"/>
          <p:cNvSpPr txBox="1"/>
          <p:nvPr>
            <p:ph idx="4294967295"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a:t>
            </a:r>
            <a:endParaRPr/>
          </a:p>
        </p:txBody>
      </p:sp>
      <p:sp>
        <p:nvSpPr>
          <p:cNvPr id="101" name="Google Shape;101;p15"/>
          <p:cNvSpPr/>
          <p:nvPr/>
        </p:nvSpPr>
        <p:spPr>
          <a:xfrm>
            <a:off x="6638925" y="1133475"/>
            <a:ext cx="743100" cy="5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sp>
        <p:nvSpPr>
          <p:cNvPr id="454" name="Google Shape;454;p42"/>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a:t>
            </a:r>
            <a:endParaRPr/>
          </a:p>
        </p:txBody>
      </p:sp>
      <p:sp>
        <p:nvSpPr>
          <p:cNvPr id="455" name="Google Shape;455;p42"/>
          <p:cNvSpPr txBox="1"/>
          <p:nvPr>
            <p:ph idx="1" type="body"/>
          </p:nvPr>
        </p:nvSpPr>
        <p:spPr>
          <a:xfrm>
            <a:off x="729440" y="3794100"/>
            <a:ext cx="586500" cy="290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t>Fig. 2 a</a:t>
            </a:r>
            <a:endParaRPr/>
          </a:p>
        </p:txBody>
      </p:sp>
      <p:pic>
        <p:nvPicPr>
          <p:cNvPr id="456" name="Google Shape;456;p42"/>
          <p:cNvPicPr preferRelativeResize="0"/>
          <p:nvPr/>
        </p:nvPicPr>
        <p:blipFill>
          <a:blip r:embed="rId3">
            <a:alphaModFix/>
          </a:blip>
          <a:stretch>
            <a:fillRect/>
          </a:stretch>
        </p:blipFill>
        <p:spPr>
          <a:xfrm>
            <a:off x="338933" y="-2"/>
            <a:ext cx="4431922" cy="5143499"/>
          </a:xfrm>
          <a:prstGeom prst="rect">
            <a:avLst/>
          </a:prstGeom>
          <a:noFill/>
          <a:ln>
            <a:noFill/>
          </a:ln>
        </p:spPr>
      </p:pic>
      <p:sp>
        <p:nvSpPr>
          <p:cNvPr id="457" name="Google Shape;457;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8" name="Google Shape;458;p42"/>
          <p:cNvSpPr txBox="1"/>
          <p:nvPr/>
        </p:nvSpPr>
        <p:spPr>
          <a:xfrm>
            <a:off x="4933950" y="400200"/>
            <a:ext cx="3829200" cy="358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300">
                <a:solidFill>
                  <a:schemeClr val="accent1"/>
                </a:solidFill>
                <a:latin typeface="Lato"/>
                <a:ea typeface="Lato"/>
                <a:cs typeface="Lato"/>
                <a:sym typeface="Lato"/>
              </a:rPr>
              <a:t>M</a:t>
            </a:r>
            <a:r>
              <a:rPr b="1" lang="en" sz="1300">
                <a:solidFill>
                  <a:schemeClr val="accent1"/>
                </a:solidFill>
                <a:latin typeface="Lato"/>
                <a:ea typeface="Lato"/>
                <a:cs typeface="Lato"/>
                <a:sym typeface="Lato"/>
              </a:rPr>
              <a:t>alignant intrinsic filter:</a:t>
            </a:r>
            <a:endParaRPr b="1"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rPr lang="en" sz="1300">
                <a:solidFill>
                  <a:schemeClr val="accent1"/>
                </a:solidFill>
                <a:latin typeface="Lato"/>
                <a:ea typeface="Lato"/>
                <a:cs typeface="Lato"/>
                <a:sym typeface="Lato"/>
              </a:rPr>
              <a:t>Normalize raw count </a:t>
            </a:r>
            <a:endParaRPr sz="10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rPr lang="en" sz="1300">
                <a:solidFill>
                  <a:schemeClr val="accent1"/>
                </a:solidFill>
                <a:latin typeface="Lato"/>
                <a:ea typeface="Lato"/>
                <a:cs typeface="Lato"/>
                <a:sym typeface="Lato"/>
              </a:rPr>
              <a:t>-&gt; log transform</a:t>
            </a:r>
            <a:endParaRPr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rPr lang="en" sz="1300">
                <a:solidFill>
                  <a:schemeClr val="accent1"/>
                </a:solidFill>
                <a:latin typeface="Lato"/>
                <a:ea typeface="Lato"/>
                <a:cs typeface="Lato"/>
                <a:sym typeface="Lato"/>
              </a:rPr>
              <a:t>-&gt; maximum p value (t-test) between each </a:t>
            </a:r>
            <a:r>
              <a:rPr lang="en" sz="1300" u="sng">
                <a:solidFill>
                  <a:schemeClr val="accent1"/>
                </a:solidFill>
                <a:latin typeface="Lato"/>
                <a:ea typeface="Lato"/>
                <a:cs typeface="Lato"/>
                <a:sym typeface="Lato"/>
              </a:rPr>
              <a:t>malignant cell state </a:t>
            </a:r>
            <a:r>
              <a:rPr lang="en" sz="1300">
                <a:solidFill>
                  <a:schemeClr val="accent1"/>
                </a:solidFill>
                <a:latin typeface="Lato"/>
                <a:ea typeface="Lato"/>
                <a:cs typeface="Lato"/>
                <a:sym typeface="Lato"/>
              </a:rPr>
              <a:t>and every other non-malignant cell state/ type &lt; 0.01</a:t>
            </a:r>
            <a:endParaRPr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t/>
            </a:r>
            <a:endParaRPr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rPr b="1" lang="en" sz="1300">
                <a:solidFill>
                  <a:schemeClr val="accent1"/>
                </a:solidFill>
                <a:latin typeface="Lato"/>
                <a:ea typeface="Lato"/>
                <a:cs typeface="Lato"/>
                <a:sym typeface="Lato"/>
              </a:rPr>
              <a:t>Regress-out filter:</a:t>
            </a:r>
            <a:endParaRPr b="1"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rPr lang="en" sz="1300">
                <a:solidFill>
                  <a:schemeClr val="accent1"/>
                </a:solidFill>
                <a:latin typeface="Lato"/>
                <a:ea typeface="Lato"/>
                <a:cs typeface="Lato"/>
                <a:sym typeface="Lato"/>
              </a:rPr>
              <a:t>θ</a:t>
            </a:r>
            <a:r>
              <a:rPr baseline="-25000" lang="en" sz="1300">
                <a:solidFill>
                  <a:schemeClr val="accent1"/>
                </a:solidFill>
                <a:latin typeface="Lato"/>
                <a:ea typeface="Lato"/>
                <a:cs typeface="Lato"/>
                <a:sym typeface="Lato"/>
              </a:rPr>
              <a:t>t</a:t>
            </a:r>
            <a:r>
              <a:rPr lang="en" sz="1300">
                <a:solidFill>
                  <a:schemeClr val="accent1"/>
                </a:solidFill>
                <a:latin typeface="Lato"/>
                <a:ea typeface="Lato"/>
                <a:cs typeface="Lato"/>
                <a:sym typeface="Lato"/>
              </a:rPr>
              <a:t> ~ β</a:t>
            </a:r>
            <a:r>
              <a:rPr baseline="-25000" lang="en" sz="1300">
                <a:solidFill>
                  <a:schemeClr val="accent1"/>
                </a:solidFill>
                <a:latin typeface="Lato"/>
                <a:ea typeface="Lato"/>
                <a:cs typeface="Lato"/>
                <a:sym typeface="Lato"/>
              </a:rPr>
              <a:t>0(t,g)</a:t>
            </a:r>
            <a:r>
              <a:rPr lang="en" sz="1300">
                <a:solidFill>
                  <a:schemeClr val="accent1"/>
                </a:solidFill>
                <a:latin typeface="Lato"/>
                <a:ea typeface="Lato"/>
                <a:cs typeface="Lato"/>
                <a:sym typeface="Lato"/>
              </a:rPr>
              <a:t>·log</a:t>
            </a:r>
            <a:r>
              <a:rPr baseline="-25000" lang="en" sz="1300">
                <a:solidFill>
                  <a:schemeClr val="accent1"/>
                </a:solidFill>
                <a:latin typeface="Lato"/>
                <a:ea typeface="Lato"/>
                <a:cs typeface="Lato"/>
                <a:sym typeface="Lato"/>
              </a:rPr>
              <a:t>2</a:t>
            </a:r>
            <a:r>
              <a:rPr lang="en" sz="1300">
                <a:solidFill>
                  <a:schemeClr val="accent1"/>
                </a:solidFill>
                <a:latin typeface="Lato"/>
                <a:ea typeface="Lato"/>
                <a:cs typeface="Lato"/>
                <a:sym typeface="Lato"/>
              </a:rPr>
              <a:t>(Y</a:t>
            </a:r>
            <a:r>
              <a:rPr baseline="-25000" lang="en" sz="1300">
                <a:solidFill>
                  <a:schemeClr val="accent1"/>
                </a:solidFill>
                <a:latin typeface="Lato"/>
                <a:ea typeface="Lato"/>
                <a:cs typeface="Lato"/>
                <a:sym typeface="Lato"/>
              </a:rPr>
              <a:t>(mal,g)</a:t>
            </a:r>
            <a:r>
              <a:rPr lang="en" sz="1300">
                <a:solidFill>
                  <a:schemeClr val="accent1"/>
                </a:solidFill>
                <a:latin typeface="Lato"/>
                <a:ea typeface="Lato"/>
                <a:cs typeface="Lato"/>
                <a:sym typeface="Lato"/>
              </a:rPr>
              <a:t>) + β</a:t>
            </a:r>
            <a:r>
              <a:rPr baseline="-25000" lang="en" sz="1300">
                <a:solidFill>
                  <a:schemeClr val="accent1"/>
                </a:solidFill>
                <a:latin typeface="Lato"/>
                <a:ea typeface="Lato"/>
                <a:cs typeface="Lato"/>
                <a:sym typeface="Lato"/>
              </a:rPr>
              <a:t>1(t,g)</a:t>
            </a:r>
            <a:r>
              <a:rPr lang="en" sz="1300">
                <a:solidFill>
                  <a:schemeClr val="accent1"/>
                </a:solidFill>
                <a:latin typeface="Lato"/>
                <a:ea typeface="Lato"/>
                <a:cs typeface="Lato"/>
                <a:sym typeface="Lato"/>
              </a:rPr>
              <a:t>·log</a:t>
            </a:r>
            <a:r>
              <a:rPr baseline="-25000" lang="en" sz="1300">
                <a:solidFill>
                  <a:schemeClr val="accent1"/>
                </a:solidFill>
                <a:latin typeface="Lato"/>
                <a:ea typeface="Lato"/>
                <a:cs typeface="Lato"/>
                <a:sym typeface="Lato"/>
              </a:rPr>
              <a:t>2</a:t>
            </a:r>
            <a:r>
              <a:rPr lang="en" sz="1300">
                <a:solidFill>
                  <a:schemeClr val="accent1"/>
                </a:solidFill>
                <a:latin typeface="Lato"/>
                <a:ea typeface="Lato"/>
                <a:cs typeface="Lato"/>
                <a:sym typeface="Lato"/>
              </a:rPr>
              <a:t>(Y</a:t>
            </a:r>
            <a:r>
              <a:rPr baseline="-25000" lang="en" sz="1300">
                <a:solidFill>
                  <a:schemeClr val="accent1"/>
                </a:solidFill>
                <a:latin typeface="Lato"/>
                <a:ea typeface="Lato"/>
                <a:cs typeface="Lato"/>
                <a:sym typeface="Lato"/>
              </a:rPr>
              <a:t>(t,g)</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t/>
            </a:r>
            <a:endParaRPr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rPr lang="en" sz="1300">
                <a:solidFill>
                  <a:schemeClr val="accent1"/>
                </a:solidFill>
                <a:latin typeface="Lato"/>
                <a:ea typeface="Lato"/>
                <a:cs typeface="Lato"/>
                <a:sym typeface="Lato"/>
              </a:rPr>
              <a:t>θ</a:t>
            </a:r>
            <a:r>
              <a:rPr baseline="-25000" lang="en" sz="1300">
                <a:solidFill>
                  <a:schemeClr val="accent1"/>
                </a:solidFill>
                <a:latin typeface="Lato"/>
                <a:ea typeface="Lato"/>
                <a:cs typeface="Lato"/>
                <a:sym typeface="Lato"/>
              </a:rPr>
              <a:t>t</a:t>
            </a:r>
            <a:r>
              <a:rPr lang="en" sz="1300">
                <a:solidFill>
                  <a:schemeClr val="accent1"/>
                </a:solidFill>
                <a:latin typeface="Lato"/>
                <a:ea typeface="Lato"/>
                <a:cs typeface="Lato"/>
                <a:sym typeface="Lato"/>
              </a:rPr>
              <a:t> is the proportion of query cell type t. </a:t>
            </a:r>
            <a:endParaRPr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rPr lang="en" sz="1300">
                <a:solidFill>
                  <a:schemeClr val="accent1"/>
                </a:solidFill>
                <a:latin typeface="Lato"/>
                <a:ea typeface="Lato"/>
                <a:cs typeface="Lato"/>
                <a:sym typeface="Lato"/>
              </a:rPr>
              <a:t>Y</a:t>
            </a:r>
            <a:r>
              <a:rPr baseline="-25000" lang="en" sz="1300">
                <a:solidFill>
                  <a:schemeClr val="accent1"/>
                </a:solidFill>
                <a:latin typeface="Lato"/>
                <a:ea typeface="Lato"/>
                <a:cs typeface="Lato"/>
                <a:sym typeface="Lato"/>
              </a:rPr>
              <a:t>n(mal,g) </a:t>
            </a:r>
            <a:r>
              <a:rPr lang="en" sz="1300">
                <a:solidFill>
                  <a:schemeClr val="accent1"/>
                </a:solidFill>
                <a:latin typeface="Lato"/>
                <a:ea typeface="Lato"/>
                <a:cs typeface="Lato"/>
                <a:sym typeface="Lato"/>
              </a:rPr>
              <a:t>is z</a:t>
            </a:r>
            <a:r>
              <a:rPr baseline="-25000" lang="en" sz="1300">
                <a:solidFill>
                  <a:schemeClr val="accent1"/>
                </a:solidFill>
                <a:latin typeface="Lato"/>
                <a:ea typeface="Lato"/>
                <a:cs typeface="Lato"/>
                <a:sym typeface="Lato"/>
              </a:rPr>
              <a:t>n(mal,g)</a:t>
            </a:r>
            <a:r>
              <a:rPr lang="en" sz="1300">
                <a:solidFill>
                  <a:schemeClr val="accent1"/>
                </a:solidFill>
                <a:latin typeface="Lato"/>
                <a:ea typeface="Lato"/>
                <a:cs typeface="Lato"/>
                <a:sym typeface="Lato"/>
              </a:rPr>
              <a:t> normalized by the norm.to.one function, similar to Y</a:t>
            </a:r>
            <a:r>
              <a:rPr baseline="-25000" lang="en" sz="1300">
                <a:solidFill>
                  <a:schemeClr val="accent1"/>
                </a:solidFill>
                <a:latin typeface="Lato"/>
                <a:ea typeface="Lato"/>
                <a:cs typeface="Lato"/>
                <a:sym typeface="Lato"/>
              </a:rPr>
              <a:t>(t,g)</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rPr lang="en" sz="1300">
                <a:solidFill>
                  <a:schemeClr val="accent1"/>
                </a:solidFill>
                <a:latin typeface="Lato"/>
                <a:ea typeface="Lato"/>
                <a:cs typeface="Lato"/>
                <a:sym typeface="Lato"/>
              </a:rPr>
              <a:t>When the query cell type is presented with non-zero fractions, we can directly apply the norm.to.one function on Z</a:t>
            </a:r>
            <a:r>
              <a:rPr baseline="-25000" lang="en" sz="1300">
                <a:solidFill>
                  <a:schemeClr val="accent1"/>
                </a:solidFill>
                <a:latin typeface="Lato"/>
                <a:ea typeface="Lato"/>
                <a:cs typeface="Lato"/>
                <a:sym typeface="Lato"/>
              </a:rPr>
              <a:t>n(t,g)</a:t>
            </a:r>
            <a:r>
              <a:rPr lang="en" sz="1300">
                <a:solidFill>
                  <a:schemeClr val="accent1"/>
                </a:solidFill>
                <a:latin typeface="Lato"/>
                <a:ea typeface="Lato"/>
                <a:cs typeface="Lato"/>
                <a:sym typeface="Lato"/>
              </a:rPr>
              <a:t> to obtain Y</a:t>
            </a:r>
            <a:r>
              <a:rPr baseline="-25000" lang="en" sz="1300">
                <a:solidFill>
                  <a:schemeClr val="accent1"/>
                </a:solidFill>
                <a:latin typeface="Lato"/>
                <a:ea typeface="Lato"/>
                <a:cs typeface="Lato"/>
                <a:sym typeface="Lato"/>
              </a:rPr>
              <a:t>n(t,g)</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indent="0" lvl="0" marL="0" marR="0" rtl="0" algn="l">
              <a:lnSpc>
                <a:spcPct val="100000"/>
              </a:lnSpc>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3"/>
          <p:cNvSpPr txBox="1"/>
          <p:nvPr>
            <p:ph type="title"/>
          </p:nvPr>
        </p:nvSpPr>
        <p:spPr>
          <a:xfrm>
            <a:off x="425200" y="1318650"/>
            <a:ext cx="3300900" cy="16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BayesPrism improved deconvolution performance</a:t>
            </a:r>
            <a:endParaRPr/>
          </a:p>
        </p:txBody>
      </p:sp>
      <p:sp>
        <p:nvSpPr>
          <p:cNvPr id="464" name="Google Shape;464;p4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5" name="Google Shape;465;p43"/>
          <p:cNvPicPr preferRelativeResize="0"/>
          <p:nvPr/>
        </p:nvPicPr>
        <p:blipFill>
          <a:blip r:embed="rId3">
            <a:alphaModFix/>
          </a:blip>
          <a:stretch>
            <a:fillRect/>
          </a:stretch>
        </p:blipFill>
        <p:spPr>
          <a:xfrm>
            <a:off x="4551133" y="549005"/>
            <a:ext cx="4592874" cy="4140800"/>
          </a:xfrm>
          <a:prstGeom prst="rect">
            <a:avLst/>
          </a:prstGeom>
          <a:noFill/>
          <a:ln>
            <a:noFill/>
          </a:ln>
        </p:spPr>
      </p:pic>
      <p:sp>
        <p:nvSpPr>
          <p:cNvPr id="466" name="Google Shape;466;p43"/>
          <p:cNvSpPr txBox="1"/>
          <p:nvPr>
            <p:ph idx="1" type="subTitle"/>
          </p:nvPr>
        </p:nvSpPr>
        <p:spPr>
          <a:xfrm>
            <a:off x="420150" y="2779150"/>
            <a:ext cx="3507600" cy="2018700"/>
          </a:xfrm>
          <a:prstGeom prst="rect">
            <a:avLst/>
          </a:prstGeom>
        </p:spPr>
        <p:txBody>
          <a:bodyPr anchorCtr="0" anchor="t" bIns="91425" lIns="91425" spcFirstLastPara="1" rIns="91425" wrap="square" tIns="91425">
            <a:normAutofit fontScale="70000"/>
          </a:bodyPr>
          <a:lstStyle/>
          <a:p>
            <a:pPr indent="0" lvl="0" marL="0" rtl="0" algn="just">
              <a:spcBef>
                <a:spcPts val="0"/>
              </a:spcBef>
              <a:spcAft>
                <a:spcPts val="0"/>
              </a:spcAft>
              <a:buNone/>
            </a:pPr>
            <a:r>
              <a:rPr lang="en"/>
              <a:t>H</a:t>
            </a:r>
            <a:r>
              <a:rPr lang="en"/>
              <a:t>uman PBMC scrNA-seq and mouse brain cortex samples from </a:t>
            </a:r>
            <a:r>
              <a:rPr b="1" lang="en"/>
              <a:t>different</a:t>
            </a:r>
            <a:r>
              <a:rPr lang="en"/>
              <a:t> healthy subjects and sequenced by </a:t>
            </a:r>
            <a:r>
              <a:rPr b="1" lang="en"/>
              <a:t>different scRNA-seq</a:t>
            </a:r>
            <a:r>
              <a:rPr lang="en"/>
              <a:t> platform </a:t>
            </a:r>
            <a:endParaRPr/>
          </a:p>
          <a:p>
            <a:pPr indent="-299720" lvl="0" marL="457200" rtl="0" algn="just">
              <a:spcBef>
                <a:spcPts val="0"/>
              </a:spcBef>
              <a:spcAft>
                <a:spcPts val="0"/>
              </a:spcAft>
              <a:buSzPct val="100000"/>
              <a:buChar char="●"/>
            </a:pPr>
            <a:r>
              <a:rPr b="1" lang="en"/>
              <a:t>technical</a:t>
            </a:r>
            <a:r>
              <a:rPr lang="en"/>
              <a:t> batch effects with small amounts of </a:t>
            </a:r>
            <a:r>
              <a:rPr b="1" lang="en"/>
              <a:t>biological </a:t>
            </a:r>
            <a:r>
              <a:rPr lang="en"/>
              <a:t>variation</a:t>
            </a:r>
            <a:endParaRPr/>
          </a:p>
          <a:p>
            <a:pPr indent="-299720" lvl="0" marL="457200" rtl="0" algn="just">
              <a:spcBef>
                <a:spcPts val="0"/>
              </a:spcBef>
              <a:spcAft>
                <a:spcPts val="0"/>
              </a:spcAft>
              <a:buSzPct val="100000"/>
              <a:buChar char="●"/>
            </a:pPr>
            <a:r>
              <a:rPr lang="en"/>
              <a:t>a &amp; b: n=200 pseudo-bulks simulated using 253 single cells collected from one healthy adult and mouse cortex single nucleus-seq </a:t>
            </a:r>
            <a:endParaRPr/>
          </a:p>
          <a:p>
            <a:pPr indent="-299720" lvl="0" marL="457200" rtl="0" algn="just">
              <a:spcBef>
                <a:spcPts val="0"/>
              </a:spcBef>
              <a:spcAft>
                <a:spcPts val="0"/>
              </a:spcAft>
              <a:buSzPct val="100000"/>
              <a:buChar char="●"/>
            </a:pPr>
            <a:r>
              <a:rPr lang="en"/>
              <a:t>c &amp; d: n=200 pseudo-bulks simulated using 295 single cells collected from one mouse</a:t>
            </a:r>
            <a:endParaRPr/>
          </a:p>
        </p:txBody>
      </p:sp>
      <p:sp>
        <p:nvSpPr>
          <p:cNvPr id="467" name="Google Shape;467;p43"/>
          <p:cNvSpPr txBox="1"/>
          <p:nvPr>
            <p:ph idx="2" type="body"/>
          </p:nvPr>
        </p:nvSpPr>
        <p:spPr>
          <a:xfrm>
            <a:off x="4653813" y="4853400"/>
            <a:ext cx="3374400" cy="290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t>Extended Data Fig. 3 </a:t>
            </a:r>
            <a:endParaRPr/>
          </a:p>
        </p:txBody>
      </p:sp>
      <p:sp>
        <p:nvSpPr>
          <p:cNvPr id="468" name="Google Shape;468;p43"/>
          <p:cNvSpPr txBox="1"/>
          <p:nvPr>
            <p:ph idx="2" type="body"/>
          </p:nvPr>
        </p:nvSpPr>
        <p:spPr>
          <a:xfrm>
            <a:off x="425188" y="4853400"/>
            <a:ext cx="3374400" cy="290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t>PBMCs: </a:t>
            </a:r>
            <a:r>
              <a:rPr lang="en"/>
              <a:t>peripheral blood mononuclear cells </a:t>
            </a:r>
            <a:endParaRPr/>
          </a:p>
        </p:txBody>
      </p:sp>
      <p:sp>
        <p:nvSpPr>
          <p:cNvPr id="469" name="Google Shape;469;p43"/>
          <p:cNvSpPr txBox="1"/>
          <p:nvPr>
            <p:ph idx="2" type="body"/>
          </p:nvPr>
        </p:nvSpPr>
        <p:spPr>
          <a:xfrm>
            <a:off x="5329916" y="304225"/>
            <a:ext cx="837000" cy="290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t>One size p-value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4"/>
          <p:cNvSpPr txBox="1"/>
          <p:nvPr>
            <p:ph type="title"/>
          </p:nvPr>
        </p:nvSpPr>
        <p:spPr>
          <a:xfrm>
            <a:off x="425200" y="1318650"/>
            <a:ext cx="3300900" cy="16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BayesPrism improved deconvolution performance</a:t>
            </a:r>
            <a:endParaRPr/>
          </a:p>
        </p:txBody>
      </p:sp>
      <p:sp>
        <p:nvSpPr>
          <p:cNvPr id="475" name="Google Shape;475;p44"/>
          <p:cNvSpPr txBox="1"/>
          <p:nvPr>
            <p:ph idx="2" type="body"/>
          </p:nvPr>
        </p:nvSpPr>
        <p:spPr>
          <a:xfrm>
            <a:off x="4653813" y="4853400"/>
            <a:ext cx="3374400" cy="290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t>Extended Data Fig. 4a–d</a:t>
            </a:r>
            <a:endParaRPr/>
          </a:p>
        </p:txBody>
      </p:sp>
      <p:sp>
        <p:nvSpPr>
          <p:cNvPr id="476" name="Google Shape;476;p44"/>
          <p:cNvSpPr txBox="1"/>
          <p:nvPr>
            <p:ph idx="1" type="subTitle"/>
          </p:nvPr>
        </p:nvSpPr>
        <p:spPr>
          <a:xfrm>
            <a:off x="420150" y="2779150"/>
            <a:ext cx="3561300" cy="2018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100"/>
              <a:t>Leave-one-out tests in datasets of three human cancer types generated by the </a:t>
            </a:r>
            <a:r>
              <a:rPr b="1" lang="en" sz="1100"/>
              <a:t>same sequencing </a:t>
            </a:r>
            <a:r>
              <a:rPr lang="en" sz="1100"/>
              <a:t>platforms</a:t>
            </a:r>
            <a:endParaRPr sz="1100"/>
          </a:p>
          <a:p>
            <a:pPr indent="-298450" lvl="0" marL="457200" rtl="0" algn="just">
              <a:spcBef>
                <a:spcPts val="0"/>
              </a:spcBef>
              <a:spcAft>
                <a:spcPts val="0"/>
              </a:spcAft>
              <a:buSzPts val="1100"/>
              <a:buChar char="●"/>
            </a:pPr>
            <a:r>
              <a:rPr lang="en" sz="1100"/>
              <a:t>biological variation with small amounts of technical noise</a:t>
            </a:r>
            <a:endParaRPr sz="1100"/>
          </a:p>
          <a:p>
            <a:pPr indent="-298450" lvl="0" marL="457200" rtl="0" algn="just">
              <a:spcBef>
                <a:spcPts val="0"/>
              </a:spcBef>
              <a:spcAft>
                <a:spcPts val="0"/>
              </a:spcAft>
              <a:buSzPts val="1100"/>
              <a:buChar char="●"/>
            </a:pPr>
            <a:r>
              <a:rPr lang="en" sz="1100"/>
              <a:t>Est. value from </a:t>
            </a:r>
            <a:r>
              <a:rPr lang="en" sz="1100"/>
              <a:t>HNSCC and SKCM versus the ground truth in pseudo-bulk</a:t>
            </a:r>
            <a:endParaRPr sz="1100"/>
          </a:p>
          <a:p>
            <a:pPr indent="-298450" lvl="0" marL="457200" rtl="0" algn="just">
              <a:spcBef>
                <a:spcPts val="0"/>
              </a:spcBef>
              <a:spcAft>
                <a:spcPts val="0"/>
              </a:spcAft>
              <a:buSzPts val="1100"/>
              <a:buChar char="●"/>
            </a:pPr>
            <a:r>
              <a:rPr lang="en" sz="1100"/>
              <a:t>a &amp; b: Scatter plots of θ</a:t>
            </a:r>
            <a:r>
              <a:rPr baseline="-25000" lang="en" sz="1100"/>
              <a:t>0 </a:t>
            </a:r>
            <a:endParaRPr baseline="-25000" sz="1100"/>
          </a:p>
          <a:p>
            <a:pPr indent="-298450" lvl="0" marL="457200" rtl="0" algn="just">
              <a:spcBef>
                <a:spcPts val="0"/>
              </a:spcBef>
              <a:spcAft>
                <a:spcPts val="0"/>
              </a:spcAft>
              <a:buSzPts val="1100"/>
              <a:buChar char="●"/>
            </a:pPr>
            <a:r>
              <a:rPr lang="en" sz="1100"/>
              <a:t>c &amp; d: of </a:t>
            </a:r>
            <a:r>
              <a:rPr lang="en" sz="1100"/>
              <a:t>CIBERSORTx </a:t>
            </a:r>
            <a:r>
              <a:rPr lang="en" sz="1100"/>
              <a:t> inferred cell type fraction</a:t>
            </a:r>
            <a:endParaRPr sz="1100"/>
          </a:p>
        </p:txBody>
      </p:sp>
      <p:pic>
        <p:nvPicPr>
          <p:cNvPr id="477" name="Google Shape;477;p44"/>
          <p:cNvPicPr preferRelativeResize="0"/>
          <p:nvPr/>
        </p:nvPicPr>
        <p:blipFill rotWithShape="1">
          <a:blip r:embed="rId3">
            <a:alphaModFix/>
          </a:blip>
          <a:srcRect b="0" l="0" r="50634" t="0"/>
          <a:stretch/>
        </p:blipFill>
        <p:spPr>
          <a:xfrm>
            <a:off x="4717598" y="64522"/>
            <a:ext cx="3246825" cy="2458825"/>
          </a:xfrm>
          <a:prstGeom prst="rect">
            <a:avLst/>
          </a:prstGeom>
          <a:noFill/>
          <a:ln>
            <a:noFill/>
          </a:ln>
        </p:spPr>
      </p:pic>
      <p:pic>
        <p:nvPicPr>
          <p:cNvPr id="478" name="Google Shape;478;p44"/>
          <p:cNvPicPr preferRelativeResize="0"/>
          <p:nvPr/>
        </p:nvPicPr>
        <p:blipFill rotWithShape="1">
          <a:blip r:embed="rId3">
            <a:alphaModFix/>
          </a:blip>
          <a:srcRect b="0" l="50634" r="0" t="0"/>
          <a:stretch/>
        </p:blipFill>
        <p:spPr>
          <a:xfrm>
            <a:off x="4717612" y="2339013"/>
            <a:ext cx="3246825" cy="2458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5"/>
          <p:cNvSpPr txBox="1"/>
          <p:nvPr>
            <p:ph type="title"/>
          </p:nvPr>
        </p:nvSpPr>
        <p:spPr>
          <a:xfrm>
            <a:off x="425200" y="1318650"/>
            <a:ext cx="3300900" cy="16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BayesPrism improved deconvolution performance</a:t>
            </a:r>
            <a:endParaRPr/>
          </a:p>
        </p:txBody>
      </p:sp>
      <p:sp>
        <p:nvSpPr>
          <p:cNvPr id="484" name="Google Shape;484;p45"/>
          <p:cNvSpPr txBox="1"/>
          <p:nvPr>
            <p:ph idx="2" type="body"/>
          </p:nvPr>
        </p:nvSpPr>
        <p:spPr>
          <a:xfrm>
            <a:off x="4653813" y="4853400"/>
            <a:ext cx="3374400" cy="290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a:t>Fig. 1c-f</a:t>
            </a:r>
            <a:endParaRPr/>
          </a:p>
        </p:txBody>
      </p:sp>
      <p:pic>
        <p:nvPicPr>
          <p:cNvPr id="485" name="Google Shape;485;p45"/>
          <p:cNvPicPr preferRelativeResize="0"/>
          <p:nvPr/>
        </p:nvPicPr>
        <p:blipFill rotWithShape="1">
          <a:blip r:embed="rId3">
            <a:alphaModFix/>
          </a:blip>
          <a:srcRect b="0" l="0" r="47145" t="0"/>
          <a:stretch/>
        </p:blipFill>
        <p:spPr>
          <a:xfrm>
            <a:off x="4653830" y="181577"/>
            <a:ext cx="3791977" cy="2274499"/>
          </a:xfrm>
          <a:prstGeom prst="rect">
            <a:avLst/>
          </a:prstGeom>
          <a:noFill/>
          <a:ln>
            <a:noFill/>
          </a:ln>
        </p:spPr>
      </p:pic>
      <p:pic>
        <p:nvPicPr>
          <p:cNvPr id="486" name="Google Shape;486;p45"/>
          <p:cNvPicPr preferRelativeResize="0"/>
          <p:nvPr/>
        </p:nvPicPr>
        <p:blipFill rotWithShape="1">
          <a:blip r:embed="rId3">
            <a:alphaModFix/>
          </a:blip>
          <a:srcRect b="0" l="52042" r="0" t="0"/>
          <a:stretch/>
        </p:blipFill>
        <p:spPr>
          <a:xfrm>
            <a:off x="4653825" y="2456075"/>
            <a:ext cx="3440573" cy="2274499"/>
          </a:xfrm>
          <a:prstGeom prst="rect">
            <a:avLst/>
          </a:prstGeom>
          <a:noFill/>
          <a:ln>
            <a:noFill/>
          </a:ln>
        </p:spPr>
      </p:pic>
      <p:sp>
        <p:nvSpPr>
          <p:cNvPr id="487" name="Google Shape;487;p45"/>
          <p:cNvSpPr txBox="1"/>
          <p:nvPr/>
        </p:nvSpPr>
        <p:spPr>
          <a:xfrm>
            <a:off x="0" y="0"/>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8" name="Google Shape;488;p45"/>
          <p:cNvSpPr txBox="1"/>
          <p:nvPr/>
        </p:nvSpPr>
        <p:spPr>
          <a:xfrm>
            <a:off x="518650" y="324450"/>
            <a:ext cx="3374400" cy="680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t>BayesPrism obtained more accurate estimates of five cell types in the bulk sample than other deconvolution methods (P&lt;5.46×10–4 on MSE, P&lt;0.03 on correlation coefficients)</a:t>
            </a:r>
            <a:endParaRPr sz="900"/>
          </a:p>
          <a:p>
            <a:pPr indent="0" lvl="0" marL="0" rtl="0" algn="r">
              <a:lnSpc>
                <a:spcPct val="115000"/>
              </a:lnSpc>
              <a:spcBef>
                <a:spcPts val="1200"/>
              </a:spcBef>
              <a:spcAft>
                <a:spcPts val="1200"/>
              </a:spcAft>
              <a:buNone/>
            </a:pPr>
            <a:r>
              <a:t/>
            </a:r>
            <a:endParaRPr sz="900">
              <a:solidFill>
                <a:schemeClr val="accent1"/>
              </a:solidFill>
              <a:latin typeface="Lato"/>
              <a:ea typeface="Lato"/>
              <a:cs typeface="Lato"/>
              <a:sym typeface="Lato"/>
            </a:endParaRPr>
          </a:p>
        </p:txBody>
      </p:sp>
      <p:sp>
        <p:nvSpPr>
          <p:cNvPr id="489" name="Google Shape;489;p45"/>
          <p:cNvSpPr txBox="1"/>
          <p:nvPr>
            <p:ph idx="1" type="subTitle"/>
          </p:nvPr>
        </p:nvSpPr>
        <p:spPr>
          <a:xfrm>
            <a:off x="420150" y="2779150"/>
            <a:ext cx="3561300" cy="2018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100"/>
              <a:t>GBM datasets generated from </a:t>
            </a:r>
            <a:r>
              <a:rPr b="1" lang="en" sz="1100"/>
              <a:t>different cohorts</a:t>
            </a:r>
            <a:r>
              <a:rPr lang="en" sz="1100"/>
              <a:t> using </a:t>
            </a:r>
            <a:r>
              <a:rPr b="1" lang="en" sz="1100"/>
              <a:t>different sequencing </a:t>
            </a:r>
            <a:r>
              <a:rPr lang="en" sz="1100"/>
              <a:t>platforms </a:t>
            </a:r>
            <a:endParaRPr sz="1100"/>
          </a:p>
          <a:p>
            <a:pPr indent="-298450" lvl="0" marL="457200" rtl="0" algn="just">
              <a:spcBef>
                <a:spcPts val="0"/>
              </a:spcBef>
              <a:spcAft>
                <a:spcPts val="0"/>
              </a:spcAft>
              <a:buSzPts val="1100"/>
              <a:buChar char="●"/>
            </a:pPr>
            <a:r>
              <a:rPr lang="en" sz="1100"/>
              <a:t>mixture of both effects</a:t>
            </a:r>
            <a:endParaRPr sz="1100"/>
          </a:p>
          <a:p>
            <a:pPr indent="-298450" lvl="0" marL="457200" rtl="0" algn="just">
              <a:spcBef>
                <a:spcPts val="0"/>
              </a:spcBef>
              <a:spcAft>
                <a:spcPts val="0"/>
              </a:spcAft>
              <a:buSzPts val="1100"/>
              <a:buChar char="●"/>
            </a:pPr>
            <a:r>
              <a:rPr lang="en" sz="1100"/>
              <a:t>c &amp; d: 1350 / 270 GBM28 </a:t>
            </a:r>
            <a:r>
              <a:rPr lang="en" sz="1100" u="sng"/>
              <a:t>pseudo-bulks</a:t>
            </a:r>
            <a:r>
              <a:rPr lang="en" sz="1100"/>
              <a:t> using refGBM8 from 27 patients with GBM having more than ten malignant cells for all methods / CIBERSORTx </a:t>
            </a:r>
            <a:endParaRPr sz="1100"/>
          </a:p>
          <a:p>
            <a:pPr indent="-298450" lvl="0" marL="457200" rtl="0" algn="just">
              <a:spcBef>
                <a:spcPts val="0"/>
              </a:spcBef>
              <a:spcAft>
                <a:spcPts val="0"/>
              </a:spcAft>
              <a:buSzPts val="1100"/>
              <a:buChar char="●"/>
            </a:pPr>
            <a:r>
              <a:rPr lang="en" sz="1100"/>
              <a:t>e &amp; f: 12 </a:t>
            </a:r>
            <a:r>
              <a:rPr lang="en" sz="1100" u="sng"/>
              <a:t>real bulk </a:t>
            </a:r>
            <a:r>
              <a:rPr lang="en" sz="1100"/>
              <a:t>RNA-seq human whole blood samples with ground truth measured by flow cytometry </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6"/>
          <p:cNvSpPr txBox="1"/>
          <p:nvPr>
            <p:ph type="title"/>
          </p:nvPr>
        </p:nvSpPr>
        <p:spPr>
          <a:xfrm>
            <a:off x="4252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the accuracy of gene expression estimates </a:t>
            </a:r>
            <a:endParaRPr sz="1800"/>
          </a:p>
          <a:p>
            <a:pPr indent="0" lvl="0" marL="0" rtl="0" algn="l">
              <a:spcBef>
                <a:spcPts val="0"/>
              </a:spcBef>
              <a:spcAft>
                <a:spcPts val="0"/>
              </a:spcAft>
              <a:buNone/>
            </a:pPr>
            <a:r>
              <a:rPr lang="en" sz="1800"/>
              <a:t>would be affected by the proportion of malignant cells?</a:t>
            </a:r>
            <a:endParaRPr sz="1800"/>
          </a:p>
        </p:txBody>
      </p:sp>
      <p:sp>
        <p:nvSpPr>
          <p:cNvPr id="495" name="Google Shape;495;p46"/>
          <p:cNvSpPr txBox="1"/>
          <p:nvPr>
            <p:ph idx="1" type="subTitle"/>
          </p:nvPr>
        </p:nvSpPr>
        <p:spPr>
          <a:xfrm>
            <a:off x="420150" y="3161525"/>
            <a:ext cx="3300900" cy="7590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The correlation between BayesPrism gene expres-</a:t>
            </a:r>
            <a:endParaRPr/>
          </a:p>
          <a:p>
            <a:pPr indent="0" lvl="0" marL="0" rtl="0" algn="l">
              <a:spcBef>
                <a:spcPts val="0"/>
              </a:spcBef>
              <a:spcAft>
                <a:spcPts val="0"/>
              </a:spcAft>
              <a:buNone/>
            </a:pPr>
            <a:r>
              <a:rPr lang="en"/>
              <a:t>sion estimates and known ground truth was &gt;0.95 for tumors, with &gt;50% purity (Fig. 1h)</a:t>
            </a:r>
            <a:endParaRPr/>
          </a:p>
        </p:txBody>
      </p:sp>
      <p:pic>
        <p:nvPicPr>
          <p:cNvPr id="496" name="Google Shape;496;p46"/>
          <p:cNvPicPr preferRelativeResize="0"/>
          <p:nvPr/>
        </p:nvPicPr>
        <p:blipFill>
          <a:blip r:embed="rId3">
            <a:alphaModFix/>
          </a:blip>
          <a:stretch>
            <a:fillRect/>
          </a:stretch>
        </p:blipFill>
        <p:spPr>
          <a:xfrm>
            <a:off x="5240297" y="696877"/>
            <a:ext cx="3071025" cy="3223650"/>
          </a:xfrm>
          <a:prstGeom prst="rect">
            <a:avLst/>
          </a:prstGeom>
          <a:noFill/>
          <a:ln>
            <a:noFill/>
          </a:ln>
        </p:spPr>
      </p:pic>
      <p:sp>
        <p:nvSpPr>
          <p:cNvPr id="497" name="Google Shape;497;p46"/>
          <p:cNvSpPr txBox="1"/>
          <p:nvPr>
            <p:ph idx="2" type="body"/>
          </p:nvPr>
        </p:nvSpPr>
        <p:spPr>
          <a:xfrm>
            <a:off x="5096277" y="4184535"/>
            <a:ext cx="3918600" cy="534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440"/>
              <a:buNone/>
            </a:pPr>
            <a:r>
              <a:rPr lang="en" sz="620"/>
              <a:t>Fig. 1 h. Scatter plot showing Pearson’s correlation between average expression of malignant cells in pseudo-bulk and that estimated by BayesPrism (red) and CIBERSORTx group mode (orange) or the undeconvolved simulated bulk (blue), as a function of the fraction of malignant cells in a subsampled set (n= 270)</a:t>
            </a:r>
            <a:endParaRPr sz="6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6"/>
          <p:cNvPicPr preferRelativeResize="0"/>
          <p:nvPr/>
        </p:nvPicPr>
        <p:blipFill>
          <a:blip r:embed="rId3">
            <a:alphaModFix/>
          </a:blip>
          <a:stretch>
            <a:fillRect/>
          </a:stretch>
        </p:blipFill>
        <p:spPr>
          <a:xfrm>
            <a:off x="466700" y="304800"/>
            <a:ext cx="8677307" cy="4838702"/>
          </a:xfrm>
          <a:prstGeom prst="rect">
            <a:avLst/>
          </a:prstGeom>
          <a:noFill/>
          <a:ln>
            <a:noFill/>
          </a:ln>
        </p:spPr>
      </p:pic>
      <p:sp>
        <p:nvSpPr>
          <p:cNvPr id="107" name="Google Shape;107;p16"/>
          <p:cNvSpPr/>
          <p:nvPr/>
        </p:nvSpPr>
        <p:spPr>
          <a:xfrm>
            <a:off x="8020050" y="1333500"/>
            <a:ext cx="743100" cy="5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4206261" y="1560952"/>
            <a:ext cx="4937750" cy="3155251"/>
          </a:xfrm>
          <a:prstGeom prst="rect">
            <a:avLst/>
          </a:prstGeom>
          <a:noFill/>
          <a:ln>
            <a:noFill/>
          </a:ln>
        </p:spPr>
      </p:pic>
      <p:pic>
        <p:nvPicPr>
          <p:cNvPr id="113" name="Google Shape;113;p17"/>
          <p:cNvPicPr preferRelativeResize="0"/>
          <p:nvPr/>
        </p:nvPicPr>
        <p:blipFill>
          <a:blip r:embed="rId4">
            <a:alphaModFix/>
          </a:blip>
          <a:stretch>
            <a:fillRect/>
          </a:stretch>
        </p:blipFill>
        <p:spPr>
          <a:xfrm>
            <a:off x="4851594" y="152400"/>
            <a:ext cx="1249005" cy="1408552"/>
          </a:xfrm>
          <a:prstGeom prst="rect">
            <a:avLst/>
          </a:prstGeom>
          <a:noFill/>
          <a:ln>
            <a:noFill/>
          </a:ln>
        </p:spPr>
      </p:pic>
      <p:pic>
        <p:nvPicPr>
          <p:cNvPr id="114" name="Google Shape;114;p17"/>
          <p:cNvPicPr preferRelativeResize="0"/>
          <p:nvPr/>
        </p:nvPicPr>
        <p:blipFill>
          <a:blip r:embed="rId5">
            <a:alphaModFix/>
          </a:blip>
          <a:stretch>
            <a:fillRect/>
          </a:stretch>
        </p:blipFill>
        <p:spPr>
          <a:xfrm>
            <a:off x="13282500" y="3934900"/>
            <a:ext cx="2437201" cy="2304550"/>
          </a:xfrm>
          <a:prstGeom prst="rect">
            <a:avLst/>
          </a:prstGeom>
          <a:noFill/>
          <a:ln cap="flat" cmpd="sng" w="9525">
            <a:solidFill>
              <a:srgbClr val="999999"/>
            </a:solidFill>
            <a:prstDash val="solid"/>
            <a:round/>
            <a:headEnd len="sm" w="sm" type="none"/>
            <a:tailEnd len="sm" w="sm" type="none"/>
          </a:ln>
        </p:spPr>
      </p:pic>
      <p:sp>
        <p:nvSpPr>
          <p:cNvPr id="115" name="Google Shape;115;p17"/>
          <p:cNvSpPr txBox="1"/>
          <p:nvPr/>
        </p:nvSpPr>
        <p:spPr>
          <a:xfrm>
            <a:off x="6480150" y="257825"/>
            <a:ext cx="2501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To better accommodate heterogeneity in cell states, </a:t>
            </a:r>
            <a:endParaRPr sz="1100"/>
          </a:p>
          <a:p>
            <a:pPr indent="0" lvl="0" marL="0" rtl="0" algn="l">
              <a:spcBef>
                <a:spcPts val="0"/>
              </a:spcBef>
              <a:spcAft>
                <a:spcPts val="0"/>
              </a:spcAft>
              <a:buNone/>
            </a:pPr>
            <a:r>
              <a:rPr lang="en" sz="1100"/>
              <a:t>define </a:t>
            </a:r>
            <a:r>
              <a:rPr lang="en" sz="1100"/>
              <a:t>cell states (or cell subtypes) obtained by further sub-clustering within each heterogeneous cell type.</a:t>
            </a:r>
            <a:endParaRPr sz="1100"/>
          </a:p>
        </p:txBody>
      </p:sp>
      <p:pic>
        <p:nvPicPr>
          <p:cNvPr id="116" name="Google Shape;116;p17"/>
          <p:cNvPicPr preferRelativeResize="0"/>
          <p:nvPr/>
        </p:nvPicPr>
        <p:blipFill>
          <a:blip r:embed="rId6">
            <a:alphaModFix/>
          </a:blip>
          <a:stretch>
            <a:fillRect/>
          </a:stretch>
        </p:blipFill>
        <p:spPr>
          <a:xfrm>
            <a:off x="0" y="76200"/>
            <a:ext cx="4331782" cy="499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4848514" y="152400"/>
            <a:ext cx="4102468" cy="4838700"/>
          </a:xfrm>
          <a:prstGeom prst="rect">
            <a:avLst/>
          </a:prstGeom>
          <a:noFill/>
          <a:ln>
            <a:noFill/>
          </a:ln>
        </p:spPr>
      </p:pic>
      <p:sp>
        <p:nvSpPr>
          <p:cNvPr id="122" name="Google Shape;122;p18"/>
          <p:cNvSpPr txBox="1"/>
          <p:nvPr/>
        </p:nvSpPr>
        <p:spPr>
          <a:xfrm>
            <a:off x="7480300" y="3741750"/>
            <a:ext cx="18828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en" sz="1000" u="sng">
                <a:solidFill>
                  <a:schemeClr val="accent1"/>
                </a:solidFill>
                <a:latin typeface="Lato"/>
                <a:ea typeface="Lato"/>
                <a:cs typeface="Lato"/>
                <a:sym typeface="Lato"/>
              </a:rPr>
              <a:t>prop. of reads </a:t>
            </a:r>
            <a:r>
              <a:rPr lang="en" sz="1000">
                <a:solidFill>
                  <a:schemeClr val="accent1"/>
                </a:solidFill>
                <a:latin typeface="Lato"/>
                <a:ea typeface="Lato"/>
                <a:cs typeface="Lato"/>
                <a:sym typeface="Lato"/>
              </a:rPr>
              <a:t> from each s ∝  </a:t>
            </a:r>
            <a:r>
              <a:rPr lang="en" sz="1000" u="sng">
                <a:solidFill>
                  <a:schemeClr val="accent1"/>
                </a:solidFill>
                <a:latin typeface="Lato"/>
                <a:ea typeface="Lato"/>
                <a:cs typeface="Lato"/>
                <a:sym typeface="Lato"/>
              </a:rPr>
              <a:t>expression level of genes</a:t>
            </a:r>
            <a:r>
              <a:rPr lang="en" sz="1000">
                <a:solidFill>
                  <a:schemeClr val="accent1"/>
                </a:solidFill>
                <a:latin typeface="Lato"/>
                <a:ea typeface="Lato"/>
                <a:cs typeface="Lato"/>
                <a:sym typeface="Lato"/>
              </a:rPr>
              <a:t> in each s</a:t>
            </a:r>
            <a:endParaRPr sz="1000">
              <a:solidFill>
                <a:schemeClr val="accent1"/>
              </a:solidFill>
              <a:latin typeface="Lato"/>
              <a:ea typeface="Lato"/>
              <a:cs typeface="Lato"/>
              <a:sym typeface="Lato"/>
            </a:endParaRPr>
          </a:p>
        </p:txBody>
      </p:sp>
      <p:pic>
        <p:nvPicPr>
          <p:cNvPr id="123" name="Google Shape;123;p18"/>
          <p:cNvPicPr preferRelativeResize="0"/>
          <p:nvPr/>
        </p:nvPicPr>
        <p:blipFill>
          <a:blip r:embed="rId4">
            <a:alphaModFix/>
          </a:blip>
          <a:stretch>
            <a:fillRect/>
          </a:stretch>
        </p:blipFill>
        <p:spPr>
          <a:xfrm>
            <a:off x="0" y="76200"/>
            <a:ext cx="4331782" cy="499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9"/>
          <p:cNvPicPr preferRelativeResize="0"/>
          <p:nvPr/>
        </p:nvPicPr>
        <p:blipFill>
          <a:blip r:embed="rId3">
            <a:alphaModFix/>
          </a:blip>
          <a:stretch>
            <a:fillRect/>
          </a:stretch>
        </p:blipFill>
        <p:spPr>
          <a:xfrm>
            <a:off x="13282500" y="3934900"/>
            <a:ext cx="2437201" cy="2304550"/>
          </a:xfrm>
          <a:prstGeom prst="rect">
            <a:avLst/>
          </a:prstGeom>
          <a:noFill/>
          <a:ln cap="flat" cmpd="sng" w="9525">
            <a:solidFill>
              <a:srgbClr val="999999"/>
            </a:solidFill>
            <a:prstDash val="solid"/>
            <a:round/>
            <a:headEnd len="sm" w="sm" type="none"/>
            <a:tailEnd len="sm" w="sm" type="none"/>
          </a:ln>
        </p:spPr>
      </p:pic>
      <p:pic>
        <p:nvPicPr>
          <p:cNvPr id="129" name="Google Shape;129;p19"/>
          <p:cNvPicPr preferRelativeResize="0"/>
          <p:nvPr/>
        </p:nvPicPr>
        <p:blipFill>
          <a:blip r:embed="rId4">
            <a:alphaModFix/>
          </a:blip>
          <a:stretch>
            <a:fillRect/>
          </a:stretch>
        </p:blipFill>
        <p:spPr>
          <a:xfrm>
            <a:off x="304785" y="675903"/>
            <a:ext cx="4543731" cy="4022378"/>
          </a:xfrm>
          <a:prstGeom prst="rect">
            <a:avLst/>
          </a:prstGeom>
          <a:noFill/>
          <a:ln>
            <a:noFill/>
          </a:ln>
        </p:spPr>
      </p:pic>
      <p:pic>
        <p:nvPicPr>
          <p:cNvPr id="130" name="Google Shape;130;p19"/>
          <p:cNvPicPr preferRelativeResize="0"/>
          <p:nvPr/>
        </p:nvPicPr>
        <p:blipFill>
          <a:blip r:embed="rId5">
            <a:alphaModFix/>
          </a:blip>
          <a:stretch>
            <a:fillRect/>
          </a:stretch>
        </p:blipFill>
        <p:spPr>
          <a:xfrm>
            <a:off x="4848514" y="152400"/>
            <a:ext cx="4102468"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b="47067" l="0" r="0" t="0"/>
          <a:stretch/>
        </p:blipFill>
        <p:spPr>
          <a:xfrm>
            <a:off x="1651988" y="983911"/>
            <a:ext cx="3447624" cy="20210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nvSpPr>
        <p:spPr>
          <a:xfrm>
            <a:off x="1258328" y="4311628"/>
            <a:ext cx="7854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Assume</a:t>
            </a:r>
            <a:endParaRPr sz="1200">
              <a:latin typeface="Lato"/>
              <a:ea typeface="Lato"/>
              <a:cs typeface="Lato"/>
              <a:sym typeface="Lato"/>
            </a:endParaRPr>
          </a:p>
        </p:txBody>
      </p:sp>
      <p:sp>
        <p:nvSpPr>
          <p:cNvPr id="141" name="Google Shape;141;p21"/>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Notation</a:t>
            </a:r>
            <a:endParaRPr/>
          </a:p>
        </p:txBody>
      </p:sp>
      <p:sp>
        <p:nvSpPr>
          <p:cNvPr id="142" name="Google Shape;142;p21"/>
          <p:cNvSpPr txBox="1"/>
          <p:nvPr>
            <p:ph idx="1" type="body"/>
          </p:nvPr>
        </p:nvSpPr>
        <p:spPr>
          <a:xfrm>
            <a:off x="729450" y="1651988"/>
            <a:ext cx="8334300" cy="2461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207"/>
              <a:t>For </a:t>
            </a:r>
            <a:r>
              <a:rPr lang="en" sz="1207"/>
              <a:t>each bulk sample                        measured </a:t>
            </a:r>
            <a:r>
              <a:rPr lang="en" sz="1207"/>
              <a:t>across</a:t>
            </a:r>
            <a:r>
              <a:rPr lang="en" sz="1207"/>
              <a:t> G annotated genes, 	         reads , and cell states                        , we have</a:t>
            </a:r>
            <a:endParaRPr sz="1207"/>
          </a:p>
          <a:p>
            <a:pPr indent="0" lvl="0" marL="457200" rtl="0" algn="l">
              <a:lnSpc>
                <a:spcPct val="105000"/>
              </a:lnSpc>
              <a:spcBef>
                <a:spcPts val="1200"/>
              </a:spcBef>
              <a:spcAft>
                <a:spcPts val="0"/>
              </a:spcAft>
              <a:buSzPts val="852"/>
              <a:buNone/>
            </a:pPr>
            <a:r>
              <a:rPr lang="en" sz="1207"/>
              <a:t>    </a:t>
            </a:r>
            <a:r>
              <a:rPr lang="en" sz="1207"/>
              <a:t>: raw count of the g</a:t>
            </a:r>
            <a:r>
              <a:rPr baseline="30000" lang="en" sz="1207"/>
              <a:t>th</a:t>
            </a:r>
            <a:r>
              <a:rPr lang="en" sz="1207"/>
              <a:t> gene in the n</a:t>
            </a:r>
            <a:r>
              <a:rPr baseline="30000" lang="en" sz="1207"/>
              <a:t>th</a:t>
            </a:r>
            <a:r>
              <a:rPr lang="en" sz="1207"/>
              <a:t> bulk sample, each row X</a:t>
            </a:r>
            <a:r>
              <a:rPr baseline="-25000" lang="en" sz="1207"/>
              <a:t>n</a:t>
            </a:r>
            <a:r>
              <a:rPr lang="en" sz="1207"/>
              <a:t> can be expended to	 </a:t>
            </a:r>
            <a:endParaRPr sz="1207"/>
          </a:p>
          <a:p>
            <a:pPr indent="0" lvl="0" marL="457200" rtl="0" algn="l">
              <a:lnSpc>
                <a:spcPct val="105000"/>
              </a:lnSpc>
              <a:spcBef>
                <a:spcPts val="1200"/>
              </a:spcBef>
              <a:spcAft>
                <a:spcPts val="0"/>
              </a:spcAft>
              <a:buSzPts val="852"/>
              <a:buNone/>
            </a:pPr>
            <a:r>
              <a:rPr lang="en" sz="1207"/>
              <a:t>    : the gene that r</a:t>
            </a:r>
            <a:r>
              <a:rPr baseline="30000" lang="en" sz="1207"/>
              <a:t>th</a:t>
            </a:r>
            <a:r>
              <a:rPr lang="en" sz="1207"/>
              <a:t> read of the n</a:t>
            </a:r>
            <a:r>
              <a:rPr baseline="30000" lang="en" sz="1207"/>
              <a:t>th</a:t>
            </a:r>
            <a:r>
              <a:rPr lang="en" sz="1207"/>
              <a:t> sample aligned to.	</a:t>
            </a:r>
            <a:endParaRPr sz="1207"/>
          </a:p>
          <a:p>
            <a:pPr indent="0" lvl="0" marL="457200" rtl="0" algn="l">
              <a:lnSpc>
                <a:spcPct val="105000"/>
              </a:lnSpc>
              <a:spcBef>
                <a:spcPts val="1200"/>
              </a:spcBef>
              <a:spcAft>
                <a:spcPts val="0"/>
              </a:spcAft>
              <a:buSzPts val="852"/>
              <a:buNone/>
            </a:pPr>
            <a:r>
              <a:rPr lang="en" sz="1207"/>
              <a:t>: </a:t>
            </a:r>
            <a:r>
              <a:rPr lang="en" sz="1207"/>
              <a:t>cell state fraction = # cell state s/ #sample n.</a:t>
            </a:r>
            <a:endParaRPr sz="1207"/>
          </a:p>
          <a:p>
            <a:pPr indent="0" lvl="0" marL="457200" rtl="0" algn="l">
              <a:lnSpc>
                <a:spcPct val="105000"/>
              </a:lnSpc>
              <a:spcBef>
                <a:spcPts val="1200"/>
              </a:spcBef>
              <a:spcAft>
                <a:spcPts val="0"/>
              </a:spcAft>
              <a:buSzPts val="852"/>
              <a:buNone/>
            </a:pPr>
            <a:r>
              <a:rPr lang="en" sz="1207"/>
              <a:t>: latent variable of    .</a:t>
            </a:r>
            <a:endParaRPr sz="1207"/>
          </a:p>
          <a:p>
            <a:pPr indent="0" lvl="0" marL="457200" rtl="0" algn="l">
              <a:lnSpc>
                <a:spcPct val="105000"/>
              </a:lnSpc>
              <a:spcBef>
                <a:spcPts val="1200"/>
              </a:spcBef>
              <a:spcAft>
                <a:spcPts val="0"/>
              </a:spcAft>
              <a:buSzPts val="852"/>
              <a:buNone/>
            </a:pPr>
            <a:r>
              <a:rPr lang="en" sz="1207"/>
              <a:t>     </a:t>
            </a:r>
            <a:r>
              <a:rPr lang="en" sz="1207"/>
              <a:t>: number of reads assigned to the gth gene of sth cell state in the nth bulk sample            		           </a:t>
            </a:r>
            <a:endParaRPr sz="1207"/>
          </a:p>
          <a:p>
            <a:pPr indent="0" lvl="0" marL="457200" rtl="0" algn="l">
              <a:lnSpc>
                <a:spcPct val="105000"/>
              </a:lnSpc>
              <a:spcBef>
                <a:spcPts val="1200"/>
              </a:spcBef>
              <a:spcAft>
                <a:spcPts val="1200"/>
              </a:spcAft>
              <a:buSzPts val="852"/>
              <a:buNone/>
            </a:pPr>
            <a:r>
              <a:rPr lang="en" sz="1207"/>
              <a:t>: encodes the event probabilities of the g</a:t>
            </a:r>
            <a:r>
              <a:rPr baseline="30000" lang="en" sz="1207"/>
              <a:t>th</a:t>
            </a:r>
            <a:r>
              <a:rPr lang="en" sz="1207"/>
              <a:t> gene in the s</a:t>
            </a:r>
            <a:r>
              <a:rPr baseline="30000" lang="en" sz="1207"/>
              <a:t>th</a:t>
            </a:r>
            <a:r>
              <a:rPr lang="en" sz="1207"/>
              <a:t> cell state and				, </a:t>
            </a:r>
            <a:r>
              <a:rPr lang="en" sz="1207"/>
              <a:t>		</a:t>
            </a:r>
            <a:endParaRPr sz="1207"/>
          </a:p>
        </p:txBody>
      </p:sp>
      <p:pic>
        <p:nvPicPr>
          <p:cNvPr id="143" name="Google Shape;143;p21"/>
          <p:cNvPicPr preferRelativeResize="0"/>
          <p:nvPr/>
        </p:nvPicPr>
        <p:blipFill rotWithShape="1">
          <a:blip r:embed="rId3">
            <a:alphaModFix/>
          </a:blip>
          <a:srcRect b="-10" l="0" r="5820" t="0"/>
          <a:stretch/>
        </p:blipFill>
        <p:spPr>
          <a:xfrm>
            <a:off x="846848" y="3816619"/>
            <a:ext cx="426325" cy="168239"/>
          </a:xfrm>
          <a:prstGeom prst="rect">
            <a:avLst/>
          </a:prstGeom>
          <a:noFill/>
          <a:ln>
            <a:noFill/>
          </a:ln>
        </p:spPr>
      </p:pic>
      <p:pic>
        <p:nvPicPr>
          <p:cNvPr id="144" name="Google Shape;144;p21"/>
          <p:cNvPicPr preferRelativeResize="0"/>
          <p:nvPr/>
        </p:nvPicPr>
        <p:blipFill>
          <a:blip r:embed="rId4">
            <a:alphaModFix/>
          </a:blip>
          <a:stretch>
            <a:fillRect/>
          </a:stretch>
        </p:blipFill>
        <p:spPr>
          <a:xfrm>
            <a:off x="833675" y="2763316"/>
            <a:ext cx="452666" cy="209007"/>
          </a:xfrm>
          <a:prstGeom prst="rect">
            <a:avLst/>
          </a:prstGeom>
          <a:noFill/>
          <a:ln cap="flat" cmpd="sng" w="9525">
            <a:solidFill>
              <a:schemeClr val="dk2"/>
            </a:solidFill>
            <a:prstDash val="solid"/>
            <a:round/>
            <a:headEnd len="sm" w="sm" type="none"/>
            <a:tailEnd len="sm" w="sm" type="none"/>
          </a:ln>
        </p:spPr>
      </p:pic>
      <p:pic>
        <p:nvPicPr>
          <p:cNvPr id="145" name="Google Shape;145;p21"/>
          <p:cNvPicPr preferRelativeResize="0"/>
          <p:nvPr/>
        </p:nvPicPr>
        <p:blipFill>
          <a:blip r:embed="rId5">
            <a:alphaModFix/>
          </a:blip>
          <a:stretch>
            <a:fillRect/>
          </a:stretch>
        </p:blipFill>
        <p:spPr>
          <a:xfrm>
            <a:off x="7756393" y="3814072"/>
            <a:ext cx="895902" cy="173323"/>
          </a:xfrm>
          <a:prstGeom prst="rect">
            <a:avLst/>
          </a:prstGeom>
          <a:noFill/>
          <a:ln>
            <a:noFill/>
          </a:ln>
        </p:spPr>
      </p:pic>
      <p:pic>
        <p:nvPicPr>
          <p:cNvPr id="146" name="Google Shape;146;p21"/>
          <p:cNvPicPr preferRelativeResize="0"/>
          <p:nvPr/>
        </p:nvPicPr>
        <p:blipFill>
          <a:blip r:embed="rId6">
            <a:alphaModFix/>
          </a:blip>
          <a:stretch>
            <a:fillRect/>
          </a:stretch>
        </p:blipFill>
        <p:spPr>
          <a:xfrm>
            <a:off x="5944122" y="3786032"/>
            <a:ext cx="1735221" cy="229398"/>
          </a:xfrm>
          <a:prstGeom prst="rect">
            <a:avLst/>
          </a:prstGeom>
          <a:noFill/>
          <a:ln>
            <a:noFill/>
          </a:ln>
        </p:spPr>
      </p:pic>
      <p:pic>
        <p:nvPicPr>
          <p:cNvPr id="147" name="Google Shape;147;p21"/>
          <p:cNvPicPr preferRelativeResize="0"/>
          <p:nvPr/>
        </p:nvPicPr>
        <p:blipFill>
          <a:blip r:embed="rId7">
            <a:alphaModFix/>
          </a:blip>
          <a:stretch>
            <a:fillRect/>
          </a:stretch>
        </p:blipFill>
        <p:spPr>
          <a:xfrm>
            <a:off x="5393696" y="1763078"/>
            <a:ext cx="693145" cy="152932"/>
          </a:xfrm>
          <a:prstGeom prst="rect">
            <a:avLst/>
          </a:prstGeom>
          <a:noFill/>
          <a:ln>
            <a:noFill/>
          </a:ln>
        </p:spPr>
      </p:pic>
      <p:pic>
        <p:nvPicPr>
          <p:cNvPr id="148" name="Google Shape;148;p21"/>
          <p:cNvPicPr preferRelativeResize="0"/>
          <p:nvPr/>
        </p:nvPicPr>
        <p:blipFill>
          <a:blip r:embed="rId8">
            <a:alphaModFix/>
          </a:blip>
          <a:stretch>
            <a:fillRect/>
          </a:stretch>
        </p:blipFill>
        <p:spPr>
          <a:xfrm>
            <a:off x="2264416" y="1745242"/>
            <a:ext cx="636562" cy="188616"/>
          </a:xfrm>
          <a:prstGeom prst="rect">
            <a:avLst/>
          </a:prstGeom>
          <a:noFill/>
          <a:ln>
            <a:noFill/>
          </a:ln>
        </p:spPr>
      </p:pic>
      <p:pic>
        <p:nvPicPr>
          <p:cNvPr id="149" name="Google Shape;149;p21"/>
          <p:cNvPicPr preferRelativeResize="0"/>
          <p:nvPr/>
        </p:nvPicPr>
        <p:blipFill rotWithShape="1">
          <a:blip r:embed="rId6">
            <a:alphaModFix/>
          </a:blip>
          <a:srcRect b="8873" l="61988" r="0" t="18"/>
          <a:stretch/>
        </p:blipFill>
        <p:spPr>
          <a:xfrm>
            <a:off x="7552166" y="1724876"/>
            <a:ext cx="659585" cy="208994"/>
          </a:xfrm>
          <a:prstGeom prst="rect">
            <a:avLst/>
          </a:prstGeom>
          <a:noFill/>
          <a:ln>
            <a:noFill/>
          </a:ln>
        </p:spPr>
      </p:pic>
      <p:pic>
        <p:nvPicPr>
          <p:cNvPr id="150" name="Google Shape;150;p21"/>
          <p:cNvPicPr preferRelativeResize="0"/>
          <p:nvPr/>
        </p:nvPicPr>
        <p:blipFill rotWithShape="1">
          <a:blip r:embed="rId9">
            <a:alphaModFix/>
          </a:blip>
          <a:srcRect b="0" l="0" r="-2207" t="-10"/>
          <a:stretch/>
        </p:blipFill>
        <p:spPr>
          <a:xfrm>
            <a:off x="849084" y="3494690"/>
            <a:ext cx="594195" cy="146815"/>
          </a:xfrm>
          <a:prstGeom prst="rect">
            <a:avLst/>
          </a:prstGeom>
          <a:noFill/>
          <a:ln cap="flat" cmpd="sng" w="9525">
            <a:solidFill>
              <a:schemeClr val="dk2"/>
            </a:solidFill>
            <a:prstDash val="solid"/>
            <a:round/>
            <a:headEnd len="sm" w="sm" type="none"/>
            <a:tailEnd len="sm" w="sm" type="none"/>
          </a:ln>
        </p:spPr>
      </p:pic>
      <p:pic>
        <p:nvPicPr>
          <p:cNvPr id="151" name="Google Shape;151;p21"/>
          <p:cNvPicPr preferRelativeResize="0"/>
          <p:nvPr/>
        </p:nvPicPr>
        <p:blipFill>
          <a:blip r:embed="rId10">
            <a:alphaModFix/>
          </a:blip>
          <a:stretch>
            <a:fillRect/>
          </a:stretch>
        </p:blipFill>
        <p:spPr>
          <a:xfrm>
            <a:off x="829150" y="2440275"/>
            <a:ext cx="553325" cy="173325"/>
          </a:xfrm>
          <a:prstGeom prst="rect">
            <a:avLst/>
          </a:prstGeom>
          <a:noFill/>
          <a:ln>
            <a:noFill/>
          </a:ln>
        </p:spPr>
      </p:pic>
      <p:pic>
        <p:nvPicPr>
          <p:cNvPr id="152" name="Google Shape;152;p21"/>
          <p:cNvPicPr preferRelativeResize="0"/>
          <p:nvPr/>
        </p:nvPicPr>
        <p:blipFill>
          <a:blip r:embed="rId11">
            <a:alphaModFix/>
          </a:blip>
          <a:stretch>
            <a:fillRect/>
          </a:stretch>
        </p:blipFill>
        <p:spPr>
          <a:xfrm>
            <a:off x="4848375" y="668000"/>
            <a:ext cx="235775" cy="188625"/>
          </a:xfrm>
          <a:prstGeom prst="rect">
            <a:avLst/>
          </a:prstGeom>
          <a:noFill/>
          <a:ln>
            <a:noFill/>
          </a:ln>
        </p:spPr>
      </p:pic>
      <p:cxnSp>
        <p:nvCxnSpPr>
          <p:cNvPr id="153" name="Google Shape;153;p21"/>
          <p:cNvCxnSpPr/>
          <p:nvPr/>
        </p:nvCxnSpPr>
        <p:spPr>
          <a:xfrm flipH="1">
            <a:off x="5997100" y="856628"/>
            <a:ext cx="669000" cy="7200"/>
          </a:xfrm>
          <a:prstGeom prst="straightConnector1">
            <a:avLst/>
          </a:prstGeom>
          <a:noFill/>
          <a:ln cap="flat" cmpd="sng" w="9525">
            <a:solidFill>
              <a:schemeClr val="dk2"/>
            </a:solidFill>
            <a:prstDash val="solid"/>
            <a:round/>
            <a:headEnd len="med" w="med" type="stealth"/>
            <a:tailEnd len="med" w="med" type="none"/>
          </a:ln>
        </p:spPr>
      </p:cxnSp>
      <p:grpSp>
        <p:nvGrpSpPr>
          <p:cNvPr id="154" name="Google Shape;154;p21"/>
          <p:cNvGrpSpPr/>
          <p:nvPr/>
        </p:nvGrpSpPr>
        <p:grpSpPr>
          <a:xfrm>
            <a:off x="6155450" y="220775"/>
            <a:ext cx="3036850" cy="1511138"/>
            <a:chOff x="6155450" y="220775"/>
            <a:chExt cx="3036850" cy="1511138"/>
          </a:xfrm>
        </p:grpSpPr>
        <p:sp>
          <p:nvSpPr>
            <p:cNvPr id="155" name="Google Shape;155;p21"/>
            <p:cNvSpPr txBox="1"/>
            <p:nvPr/>
          </p:nvSpPr>
          <p:spPr>
            <a:xfrm>
              <a:off x="6155450" y="220775"/>
              <a:ext cx="89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n measure</a:t>
              </a:r>
              <a:endParaRPr sz="1200">
                <a:latin typeface="Lato"/>
                <a:ea typeface="Lato"/>
                <a:cs typeface="Lato"/>
                <a:sym typeface="Lato"/>
              </a:endParaRPr>
            </a:p>
          </p:txBody>
        </p:sp>
        <p:sp>
          <p:nvSpPr>
            <p:cNvPr id="156" name="Google Shape;156;p21"/>
            <p:cNvSpPr txBox="1"/>
            <p:nvPr/>
          </p:nvSpPr>
          <p:spPr>
            <a:xfrm>
              <a:off x="8532600" y="1259775"/>
              <a:ext cx="6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g gene</a:t>
              </a:r>
              <a:endParaRPr sz="1200">
                <a:latin typeface="Lato"/>
                <a:ea typeface="Lato"/>
                <a:cs typeface="Lato"/>
                <a:sym typeface="Lato"/>
              </a:endParaRPr>
            </a:p>
          </p:txBody>
        </p:sp>
        <p:sp>
          <p:nvSpPr>
            <p:cNvPr id="157" name="Google Shape;157;p21"/>
            <p:cNvSpPr txBox="1"/>
            <p:nvPr/>
          </p:nvSpPr>
          <p:spPr>
            <a:xfrm>
              <a:off x="6202100" y="1362613"/>
              <a:ext cx="6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r read</a:t>
              </a:r>
              <a:endParaRPr sz="1200">
                <a:latin typeface="Lato"/>
                <a:ea typeface="Lato"/>
                <a:cs typeface="Lato"/>
                <a:sym typeface="Lato"/>
              </a:endParaRPr>
            </a:p>
          </p:txBody>
        </p:sp>
        <p:sp>
          <p:nvSpPr>
            <p:cNvPr id="158" name="Google Shape;158;p21"/>
            <p:cNvSpPr/>
            <p:nvPr/>
          </p:nvSpPr>
          <p:spPr>
            <a:xfrm>
              <a:off x="7026500" y="605850"/>
              <a:ext cx="1145700" cy="726900"/>
            </a:xfrm>
            <a:prstGeom prst="cube">
              <a:avLst>
                <a:gd fmla="val 7984" name="adj"/>
              </a:avLst>
            </a:prstGeom>
            <a:gradFill>
              <a:gsLst>
                <a:gs pos="0">
                  <a:srgbClr val="FFEBE4"/>
                </a:gs>
                <a:gs pos="100000">
                  <a:srgbClr val="FB8966"/>
                </a:gs>
              </a:gsLst>
              <a:path path="circle">
                <a:fillToRect b="50%" l="50%" r="50%" t="50%"/>
              </a:path>
              <a:tileRect/>
            </a:gra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59" name="Google Shape;159;p21"/>
            <p:cNvCxnSpPr/>
            <p:nvPr/>
          </p:nvCxnSpPr>
          <p:spPr>
            <a:xfrm rot="10800000">
              <a:off x="7080750" y="360300"/>
              <a:ext cx="8400" cy="918600"/>
            </a:xfrm>
            <a:prstGeom prst="straightConnector1">
              <a:avLst/>
            </a:prstGeom>
            <a:noFill/>
            <a:ln cap="flat" cmpd="sng" w="9525">
              <a:solidFill>
                <a:schemeClr val="dk2"/>
              </a:solidFill>
              <a:prstDash val="lgDash"/>
              <a:round/>
              <a:headEnd len="med" w="med" type="none"/>
              <a:tailEnd len="med" w="med" type="stealth"/>
            </a:ln>
          </p:spPr>
        </p:cxnSp>
        <p:cxnSp>
          <p:nvCxnSpPr>
            <p:cNvPr id="160" name="Google Shape;160;p21"/>
            <p:cNvCxnSpPr/>
            <p:nvPr/>
          </p:nvCxnSpPr>
          <p:spPr>
            <a:xfrm flipH="1">
              <a:off x="6740850" y="1272375"/>
              <a:ext cx="348300" cy="344100"/>
            </a:xfrm>
            <a:prstGeom prst="straightConnector1">
              <a:avLst/>
            </a:prstGeom>
            <a:noFill/>
            <a:ln cap="flat" cmpd="sng" w="9525">
              <a:solidFill>
                <a:schemeClr val="dk2"/>
              </a:solidFill>
              <a:prstDash val="lgDash"/>
              <a:round/>
              <a:headEnd len="med" w="med" type="none"/>
              <a:tailEnd len="med" w="med" type="stealth"/>
            </a:ln>
          </p:spPr>
        </p:cxnSp>
        <p:cxnSp>
          <p:nvCxnSpPr>
            <p:cNvPr id="161" name="Google Shape;161;p21"/>
            <p:cNvCxnSpPr/>
            <p:nvPr/>
          </p:nvCxnSpPr>
          <p:spPr>
            <a:xfrm flipH="1" rot="10800000">
              <a:off x="7089150" y="1272375"/>
              <a:ext cx="1657800" cy="2700"/>
            </a:xfrm>
            <a:prstGeom prst="straightConnector1">
              <a:avLst/>
            </a:prstGeom>
            <a:noFill/>
            <a:ln cap="flat" cmpd="sng" w="9525">
              <a:solidFill>
                <a:schemeClr val="dk2"/>
              </a:solidFill>
              <a:prstDash val="lgDash"/>
              <a:round/>
              <a:headEnd len="med" w="med" type="none"/>
              <a:tailEnd len="med" w="med" type="stealth"/>
            </a:ln>
          </p:spPr>
        </p:cxnSp>
        <p:pic>
          <p:nvPicPr>
            <p:cNvPr id="162" name="Google Shape;162;p21"/>
            <p:cNvPicPr preferRelativeResize="0"/>
            <p:nvPr/>
          </p:nvPicPr>
          <p:blipFill rotWithShape="1">
            <a:blip r:embed="rId12">
              <a:alphaModFix/>
            </a:blip>
            <a:srcRect b="-9" l="0" r="75506" t="-10"/>
            <a:stretch/>
          </p:blipFill>
          <p:spPr>
            <a:xfrm>
              <a:off x="8232350" y="813800"/>
              <a:ext cx="112025" cy="188650"/>
            </a:xfrm>
            <a:prstGeom prst="rect">
              <a:avLst/>
            </a:prstGeom>
            <a:noFill/>
            <a:ln>
              <a:noFill/>
            </a:ln>
          </p:spPr>
        </p:pic>
        <p:sp>
          <p:nvSpPr>
            <p:cNvPr id="163" name="Google Shape;163;p21"/>
            <p:cNvSpPr/>
            <p:nvPr/>
          </p:nvSpPr>
          <p:spPr>
            <a:xfrm>
              <a:off x="6861800" y="605850"/>
              <a:ext cx="1310400" cy="894000"/>
            </a:xfrm>
            <a:prstGeom prst="cube">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 name="Google Shape;164;p21"/>
            <p:cNvSpPr/>
            <p:nvPr/>
          </p:nvSpPr>
          <p:spPr>
            <a:xfrm>
              <a:off x="7026488" y="605850"/>
              <a:ext cx="1145700" cy="153000"/>
            </a:xfrm>
            <a:prstGeom prst="cube">
              <a:avLst>
                <a:gd fmla="val 37185" name="adj"/>
              </a:avLst>
            </a:prstGeom>
            <a:solidFill>
              <a:srgbClr val="CC4125"/>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 name="Google Shape;165;p21"/>
            <p:cNvSpPr/>
            <p:nvPr/>
          </p:nvSpPr>
          <p:spPr>
            <a:xfrm>
              <a:off x="6861800" y="605850"/>
              <a:ext cx="1310400" cy="339600"/>
            </a:xfrm>
            <a:prstGeom prst="cube">
              <a:avLst>
                <a:gd fmla="val 67270" name="adj"/>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6" name="Google Shape;166;p21"/>
            <p:cNvPicPr preferRelativeResize="0"/>
            <p:nvPr/>
          </p:nvPicPr>
          <p:blipFill rotWithShape="1">
            <a:blip r:embed="rId13">
              <a:alphaModFix/>
            </a:blip>
            <a:srcRect b="0" l="-6390" r="6389" t="0"/>
            <a:stretch/>
          </p:blipFill>
          <p:spPr>
            <a:xfrm>
              <a:off x="7743442" y="454375"/>
              <a:ext cx="155558" cy="135700"/>
            </a:xfrm>
            <a:prstGeom prst="rect">
              <a:avLst/>
            </a:prstGeom>
            <a:noFill/>
            <a:ln>
              <a:noFill/>
            </a:ln>
          </p:spPr>
        </p:pic>
        <p:pic>
          <p:nvPicPr>
            <p:cNvPr id="167" name="Google Shape;167;p21"/>
            <p:cNvPicPr preferRelativeResize="0"/>
            <p:nvPr/>
          </p:nvPicPr>
          <p:blipFill rotWithShape="1">
            <a:blip r:embed="rId10">
              <a:alphaModFix/>
            </a:blip>
            <a:srcRect b="0" l="0" r="57127" t="0"/>
            <a:stretch/>
          </p:blipFill>
          <p:spPr>
            <a:xfrm>
              <a:off x="7314950" y="687963"/>
              <a:ext cx="237225" cy="173325"/>
            </a:xfrm>
            <a:prstGeom prst="rect">
              <a:avLst/>
            </a:prstGeom>
            <a:noFill/>
            <a:ln>
              <a:noFill/>
            </a:ln>
          </p:spPr>
        </p:pic>
      </p:grpSp>
      <p:grpSp>
        <p:nvGrpSpPr>
          <p:cNvPr id="168" name="Google Shape;168;p21"/>
          <p:cNvGrpSpPr/>
          <p:nvPr/>
        </p:nvGrpSpPr>
        <p:grpSpPr>
          <a:xfrm>
            <a:off x="849075" y="3110600"/>
            <a:ext cx="421873" cy="209000"/>
            <a:chOff x="849075" y="3308888"/>
            <a:chExt cx="421873" cy="209000"/>
          </a:xfrm>
        </p:grpSpPr>
        <p:pic>
          <p:nvPicPr>
            <p:cNvPr id="169" name="Google Shape;169;p21"/>
            <p:cNvPicPr preferRelativeResize="0"/>
            <p:nvPr/>
          </p:nvPicPr>
          <p:blipFill rotWithShape="1">
            <a:blip r:embed="rId14">
              <a:alphaModFix/>
            </a:blip>
            <a:srcRect b="0" l="54159" r="32476" t="0"/>
            <a:stretch/>
          </p:blipFill>
          <p:spPr>
            <a:xfrm>
              <a:off x="1090550" y="3349075"/>
              <a:ext cx="180398" cy="152925"/>
            </a:xfrm>
            <a:prstGeom prst="rect">
              <a:avLst/>
            </a:prstGeom>
            <a:noFill/>
            <a:ln>
              <a:noFill/>
            </a:ln>
          </p:spPr>
        </p:pic>
        <p:pic>
          <p:nvPicPr>
            <p:cNvPr id="170" name="Google Shape;170;p21"/>
            <p:cNvPicPr preferRelativeResize="0"/>
            <p:nvPr/>
          </p:nvPicPr>
          <p:blipFill rotWithShape="1">
            <a:blip r:embed="rId4">
              <a:alphaModFix/>
            </a:blip>
            <a:srcRect b="0" l="23045" r="26745" t="0"/>
            <a:stretch/>
          </p:blipFill>
          <p:spPr>
            <a:xfrm>
              <a:off x="940551" y="3308888"/>
              <a:ext cx="227275" cy="209000"/>
            </a:xfrm>
            <a:prstGeom prst="rect">
              <a:avLst/>
            </a:prstGeom>
            <a:noFill/>
            <a:ln>
              <a:noFill/>
            </a:ln>
          </p:spPr>
        </p:pic>
        <p:pic>
          <p:nvPicPr>
            <p:cNvPr id="171" name="Google Shape;171;p21"/>
            <p:cNvPicPr preferRelativeResize="0"/>
            <p:nvPr/>
          </p:nvPicPr>
          <p:blipFill rotWithShape="1">
            <a:blip r:embed="rId15">
              <a:alphaModFix/>
            </a:blip>
            <a:srcRect b="0" l="10976" r="0" t="0"/>
            <a:stretch/>
          </p:blipFill>
          <p:spPr>
            <a:xfrm flipH="1">
              <a:off x="849075" y="3354250"/>
              <a:ext cx="81900" cy="118275"/>
            </a:xfrm>
            <a:prstGeom prst="rect">
              <a:avLst/>
            </a:prstGeom>
            <a:noFill/>
            <a:ln>
              <a:noFill/>
            </a:ln>
          </p:spPr>
        </p:pic>
      </p:grpSp>
      <p:pic>
        <p:nvPicPr>
          <p:cNvPr id="172" name="Google Shape;172;p21"/>
          <p:cNvPicPr preferRelativeResize="0"/>
          <p:nvPr/>
        </p:nvPicPr>
        <p:blipFill rotWithShape="1">
          <a:blip r:embed="rId10">
            <a:alphaModFix/>
          </a:blip>
          <a:srcRect b="0" l="0" r="85198" t="9"/>
          <a:stretch/>
        </p:blipFill>
        <p:spPr>
          <a:xfrm>
            <a:off x="2521400" y="3129050"/>
            <a:ext cx="81900" cy="173300"/>
          </a:xfrm>
          <a:prstGeom prst="rect">
            <a:avLst/>
          </a:prstGeom>
          <a:noFill/>
          <a:ln>
            <a:noFill/>
          </a:ln>
        </p:spPr>
      </p:pic>
      <p:sp>
        <p:nvSpPr>
          <p:cNvPr id="173" name="Google Shape;173;p21"/>
          <p:cNvSpPr/>
          <p:nvPr/>
        </p:nvSpPr>
        <p:spPr>
          <a:xfrm>
            <a:off x="6862825" y="773525"/>
            <a:ext cx="164100" cy="173400"/>
          </a:xfrm>
          <a:prstGeom prst="cube">
            <a:avLst>
              <a:gd fmla="val 35031" name="adj"/>
            </a:avLst>
          </a:prstGeom>
          <a:gradFill>
            <a:gsLst>
              <a:gs pos="0">
                <a:srgbClr val="D4E5F5"/>
              </a:gs>
              <a:gs pos="100000">
                <a:srgbClr val="70A4D5"/>
              </a:gs>
            </a:gsLst>
            <a:path path="circle">
              <a:fillToRect b="50%" l="50%" r="50%" t="50%"/>
            </a:path>
            <a:tileRect/>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 name="Google Shape;174;p21"/>
          <p:cNvSpPr/>
          <p:nvPr/>
        </p:nvSpPr>
        <p:spPr>
          <a:xfrm>
            <a:off x="4633725" y="607325"/>
            <a:ext cx="1310400" cy="339600"/>
          </a:xfrm>
          <a:prstGeom prst="cube">
            <a:avLst>
              <a:gd fmla="val 67270" name="adj"/>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 name="Google Shape;175;p21"/>
          <p:cNvSpPr/>
          <p:nvPr/>
        </p:nvSpPr>
        <p:spPr>
          <a:xfrm>
            <a:off x="4633725" y="773525"/>
            <a:ext cx="164100" cy="173400"/>
          </a:xfrm>
          <a:prstGeom prst="cube">
            <a:avLst>
              <a:gd fmla="val 35031" name="adj"/>
            </a:avLst>
          </a:prstGeom>
          <a:gradFill>
            <a:gsLst>
              <a:gs pos="0">
                <a:srgbClr val="D4E5F5"/>
              </a:gs>
              <a:gs pos="100000">
                <a:srgbClr val="70A4D5"/>
              </a:gs>
            </a:gsLst>
            <a:path path="circle">
              <a:fillToRect b="50%" l="50%" r="50%" t="50%"/>
            </a:path>
            <a:tileRect/>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76" name="Google Shape;176;p21"/>
          <p:cNvPicPr preferRelativeResize="0"/>
          <p:nvPr/>
        </p:nvPicPr>
        <p:blipFill>
          <a:blip r:embed="rId16">
            <a:alphaModFix/>
          </a:blip>
          <a:stretch>
            <a:fillRect/>
          </a:stretch>
        </p:blipFill>
        <p:spPr>
          <a:xfrm>
            <a:off x="6807414" y="3450638"/>
            <a:ext cx="1643178" cy="234904"/>
          </a:xfrm>
          <a:prstGeom prst="rect">
            <a:avLst/>
          </a:prstGeom>
          <a:noFill/>
          <a:ln>
            <a:noFill/>
          </a:ln>
        </p:spPr>
      </p:pic>
      <p:pic>
        <p:nvPicPr>
          <p:cNvPr id="177" name="Google Shape;177;p21"/>
          <p:cNvPicPr preferRelativeResize="0"/>
          <p:nvPr/>
        </p:nvPicPr>
        <p:blipFill rotWithShape="1">
          <a:blip r:embed="rId12">
            <a:alphaModFix/>
          </a:blip>
          <a:srcRect b="-10" l="0" r="1029" t="0"/>
          <a:stretch/>
        </p:blipFill>
        <p:spPr>
          <a:xfrm>
            <a:off x="805657" y="2094810"/>
            <a:ext cx="452666" cy="188629"/>
          </a:xfrm>
          <a:prstGeom prst="rect">
            <a:avLst/>
          </a:prstGeom>
          <a:noFill/>
          <a:ln>
            <a:noFill/>
          </a:ln>
        </p:spPr>
      </p:pic>
      <p:pic>
        <p:nvPicPr>
          <p:cNvPr id="178" name="Google Shape;178;p21"/>
          <p:cNvPicPr preferRelativeResize="0"/>
          <p:nvPr/>
        </p:nvPicPr>
        <p:blipFill>
          <a:blip r:embed="rId17">
            <a:alphaModFix/>
          </a:blip>
          <a:stretch>
            <a:fillRect/>
          </a:stretch>
        </p:blipFill>
        <p:spPr>
          <a:xfrm>
            <a:off x="5603250" y="4227775"/>
            <a:ext cx="2376297" cy="535202"/>
          </a:xfrm>
          <a:prstGeom prst="rect">
            <a:avLst/>
          </a:prstGeom>
          <a:noFill/>
          <a:ln>
            <a:noFill/>
          </a:ln>
        </p:spPr>
      </p:pic>
      <p:pic>
        <p:nvPicPr>
          <p:cNvPr id="179" name="Google Shape;179;p21"/>
          <p:cNvPicPr preferRelativeResize="0"/>
          <p:nvPr/>
        </p:nvPicPr>
        <p:blipFill>
          <a:blip r:embed="rId18">
            <a:alphaModFix/>
          </a:blip>
          <a:stretch>
            <a:fillRect/>
          </a:stretch>
        </p:blipFill>
        <p:spPr>
          <a:xfrm>
            <a:off x="2470926" y="4428912"/>
            <a:ext cx="2101073" cy="188625"/>
          </a:xfrm>
          <a:prstGeom prst="rect">
            <a:avLst/>
          </a:prstGeom>
          <a:noFill/>
          <a:ln>
            <a:noFill/>
          </a:ln>
        </p:spPr>
      </p:pic>
      <p:sp>
        <p:nvSpPr>
          <p:cNvPr id="180" name="Google Shape;180;p21"/>
          <p:cNvSpPr txBox="1"/>
          <p:nvPr/>
        </p:nvSpPr>
        <p:spPr>
          <a:xfrm>
            <a:off x="4189956" y="4555950"/>
            <a:ext cx="1413300" cy="7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9999"/>
                </a:solidFill>
                <a:latin typeface="Lato"/>
                <a:ea typeface="Lato"/>
                <a:cs typeface="Lato"/>
                <a:sym typeface="Lato"/>
              </a:rPr>
              <a:t>total reads of the c</a:t>
            </a:r>
            <a:r>
              <a:rPr baseline="30000" lang="en" sz="1207">
                <a:solidFill>
                  <a:srgbClr val="999999"/>
                </a:solidFill>
                <a:latin typeface="Lato"/>
                <a:ea typeface="Lato"/>
                <a:cs typeface="Lato"/>
                <a:sym typeface="Lato"/>
              </a:rPr>
              <a:t>th</a:t>
            </a:r>
            <a:r>
              <a:rPr lang="en" sz="1000">
                <a:solidFill>
                  <a:srgbClr val="999999"/>
                </a:solidFill>
                <a:latin typeface="Lato"/>
                <a:ea typeface="Lato"/>
                <a:cs typeface="Lato"/>
                <a:sym typeface="Lato"/>
              </a:rPr>
              <a:t> cell across G genes</a:t>
            </a:r>
            <a:endParaRPr sz="1000">
              <a:solidFill>
                <a:srgbClr val="999999"/>
              </a:solidFill>
              <a:latin typeface="Lato"/>
              <a:ea typeface="Lato"/>
              <a:cs typeface="Lato"/>
              <a:sym typeface="Lato"/>
            </a:endParaRPr>
          </a:p>
          <a:p>
            <a:pPr indent="0" lvl="0" marL="0" rtl="0" algn="l">
              <a:spcBef>
                <a:spcPts val="0"/>
              </a:spcBef>
              <a:spcAft>
                <a:spcPts val="0"/>
              </a:spcAft>
              <a:buNone/>
            </a:pPr>
            <a:r>
              <a:t/>
            </a:r>
            <a:endParaRPr sz="1200">
              <a:solidFill>
                <a:srgbClr val="999999"/>
              </a:solidFill>
              <a:latin typeface="Lato"/>
              <a:ea typeface="Lato"/>
              <a:cs typeface="Lato"/>
              <a:sym typeface="Lato"/>
            </a:endParaRPr>
          </a:p>
        </p:txBody>
      </p:sp>
      <p:sp>
        <p:nvSpPr>
          <p:cNvPr id="181" name="Google Shape;181;p21"/>
          <p:cNvSpPr txBox="1"/>
          <p:nvPr/>
        </p:nvSpPr>
        <p:spPr>
          <a:xfrm>
            <a:off x="1382425" y="4555950"/>
            <a:ext cx="1518600" cy="5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9999"/>
                </a:solidFill>
                <a:latin typeface="Lato"/>
                <a:ea typeface="Lato"/>
                <a:cs typeface="Lato"/>
                <a:sym typeface="Lato"/>
              </a:rPr>
              <a:t>raw count </a:t>
            </a:r>
            <a:r>
              <a:rPr lang="en" sz="1000">
                <a:solidFill>
                  <a:srgbClr val="999999"/>
                </a:solidFill>
                <a:latin typeface="Lato"/>
                <a:ea typeface="Lato"/>
                <a:cs typeface="Lato"/>
                <a:sym typeface="Lato"/>
              </a:rPr>
              <a:t> of the  g</a:t>
            </a:r>
            <a:r>
              <a:rPr baseline="30000" lang="en" sz="1207">
                <a:solidFill>
                  <a:srgbClr val="999999"/>
                </a:solidFill>
                <a:latin typeface="Lato"/>
                <a:ea typeface="Lato"/>
                <a:cs typeface="Lato"/>
                <a:sym typeface="Lato"/>
              </a:rPr>
              <a:t>th</a:t>
            </a:r>
            <a:r>
              <a:rPr lang="en" sz="1000">
                <a:solidFill>
                  <a:srgbClr val="999999"/>
                </a:solidFill>
                <a:latin typeface="Lato"/>
                <a:ea typeface="Lato"/>
                <a:cs typeface="Lato"/>
                <a:sym typeface="Lato"/>
              </a:rPr>
              <a:t> genes in the </a:t>
            </a:r>
            <a:r>
              <a:rPr lang="en" sz="1000">
                <a:solidFill>
                  <a:srgbClr val="999999"/>
                </a:solidFill>
                <a:latin typeface="Lato"/>
                <a:ea typeface="Lato"/>
                <a:cs typeface="Lato"/>
                <a:sym typeface="Lato"/>
              </a:rPr>
              <a:t>the c</a:t>
            </a:r>
            <a:r>
              <a:rPr baseline="30000" lang="en" sz="1207">
                <a:solidFill>
                  <a:srgbClr val="999999"/>
                </a:solidFill>
                <a:latin typeface="Lato"/>
                <a:ea typeface="Lato"/>
                <a:cs typeface="Lato"/>
                <a:sym typeface="Lato"/>
              </a:rPr>
              <a:t>th</a:t>
            </a:r>
            <a:r>
              <a:rPr lang="en" sz="1000">
                <a:solidFill>
                  <a:srgbClr val="999999"/>
                </a:solidFill>
                <a:latin typeface="Lato"/>
                <a:ea typeface="Lato"/>
                <a:cs typeface="Lato"/>
                <a:sym typeface="Lato"/>
              </a:rPr>
              <a:t> cell</a:t>
            </a:r>
            <a:endParaRPr sz="1200">
              <a:solidFill>
                <a:srgbClr val="999999"/>
              </a:solidFill>
              <a:latin typeface="Lato"/>
              <a:ea typeface="Lato"/>
              <a:cs typeface="Lato"/>
              <a:sym typeface="Lato"/>
            </a:endParaRPr>
          </a:p>
        </p:txBody>
      </p:sp>
      <p:sp>
        <p:nvSpPr>
          <p:cNvPr id="182" name="Google Shape;182;p21"/>
          <p:cNvSpPr txBox="1"/>
          <p:nvPr/>
        </p:nvSpPr>
        <p:spPr>
          <a:xfrm>
            <a:off x="2801850" y="4570350"/>
            <a:ext cx="1413300" cy="5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9999"/>
                </a:solidFill>
                <a:latin typeface="Lato"/>
                <a:ea typeface="Lato"/>
                <a:cs typeface="Lato"/>
                <a:sym typeface="Lato"/>
              </a:rPr>
              <a:t>the cell state  of the c</a:t>
            </a:r>
            <a:r>
              <a:rPr baseline="30000" lang="en" sz="1207">
                <a:solidFill>
                  <a:srgbClr val="999999"/>
                </a:solidFill>
                <a:latin typeface="Lato"/>
                <a:ea typeface="Lato"/>
                <a:cs typeface="Lato"/>
                <a:sym typeface="Lato"/>
              </a:rPr>
              <a:t>th </a:t>
            </a:r>
            <a:r>
              <a:rPr lang="en" sz="1000">
                <a:solidFill>
                  <a:srgbClr val="999999"/>
                </a:solidFill>
                <a:latin typeface="Lato"/>
                <a:ea typeface="Lato"/>
                <a:cs typeface="Lato"/>
                <a:sym typeface="Lato"/>
              </a:rPr>
              <a:t>cell</a:t>
            </a:r>
            <a:endParaRPr sz="1000">
              <a:solidFill>
                <a:srgbClr val="999999"/>
              </a:solidFill>
              <a:latin typeface="Lato"/>
              <a:ea typeface="Lato"/>
              <a:cs typeface="Lato"/>
              <a:sym typeface="Lato"/>
            </a:endParaRPr>
          </a:p>
        </p:txBody>
      </p:sp>
      <p:sp>
        <p:nvSpPr>
          <p:cNvPr id="183" name="Google Shape;183;p21"/>
          <p:cNvSpPr txBox="1"/>
          <p:nvPr/>
        </p:nvSpPr>
        <p:spPr>
          <a:xfrm>
            <a:off x="1978189" y="4058412"/>
            <a:ext cx="3219600" cy="3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9999"/>
                </a:solidFill>
                <a:latin typeface="Lato"/>
                <a:ea typeface="Lato"/>
                <a:cs typeface="Lato"/>
                <a:sym typeface="Lato"/>
              </a:rPr>
              <a:t>event probabilities of the g</a:t>
            </a:r>
            <a:r>
              <a:rPr baseline="30000" lang="en" sz="1207">
                <a:solidFill>
                  <a:srgbClr val="999999"/>
                </a:solidFill>
                <a:latin typeface="Lato"/>
                <a:ea typeface="Lato"/>
                <a:cs typeface="Lato"/>
                <a:sym typeface="Lato"/>
              </a:rPr>
              <a:t>th</a:t>
            </a:r>
            <a:r>
              <a:rPr lang="en" sz="1000">
                <a:solidFill>
                  <a:srgbClr val="999999"/>
                </a:solidFill>
                <a:latin typeface="Lato"/>
                <a:ea typeface="Lato"/>
                <a:cs typeface="Lato"/>
                <a:sym typeface="Lato"/>
              </a:rPr>
              <a:t> gene in the s</a:t>
            </a:r>
            <a:r>
              <a:rPr baseline="30000" lang="en" sz="1207">
                <a:solidFill>
                  <a:srgbClr val="999999"/>
                </a:solidFill>
                <a:latin typeface="Lato"/>
                <a:ea typeface="Lato"/>
                <a:cs typeface="Lato"/>
                <a:sym typeface="Lato"/>
              </a:rPr>
              <a:t>th</a:t>
            </a:r>
            <a:r>
              <a:rPr lang="en" sz="1000">
                <a:solidFill>
                  <a:srgbClr val="999999"/>
                </a:solidFill>
                <a:latin typeface="Lato"/>
                <a:ea typeface="Lato"/>
                <a:cs typeface="Lato"/>
                <a:sym typeface="Lato"/>
              </a:rPr>
              <a:t> cell state</a:t>
            </a:r>
            <a:endParaRPr sz="1000">
              <a:solidFill>
                <a:srgbClr val="999999"/>
              </a:solidFill>
              <a:latin typeface="Lato"/>
              <a:ea typeface="Lato"/>
              <a:cs typeface="Lato"/>
              <a:sym typeface="Lato"/>
            </a:endParaRPr>
          </a:p>
        </p:txBody>
      </p:sp>
      <p:cxnSp>
        <p:nvCxnSpPr>
          <p:cNvPr id="184" name="Google Shape;184;p21"/>
          <p:cNvCxnSpPr/>
          <p:nvPr/>
        </p:nvCxnSpPr>
        <p:spPr>
          <a:xfrm>
            <a:off x="4027725" y="4333125"/>
            <a:ext cx="21300" cy="111900"/>
          </a:xfrm>
          <a:prstGeom prst="straightConnector1">
            <a:avLst/>
          </a:prstGeom>
          <a:noFill/>
          <a:ln cap="flat" cmpd="sng" w="9525">
            <a:solidFill>
              <a:srgbClr val="999999"/>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